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3" r:id="rId5"/>
    <p:sldId id="281" r:id="rId6"/>
    <p:sldId id="267" r:id="rId7"/>
    <p:sldId id="264" r:id="rId8"/>
    <p:sldId id="275" r:id="rId9"/>
    <p:sldId id="265" r:id="rId10"/>
    <p:sldId id="266" r:id="rId11"/>
    <p:sldId id="268" r:id="rId12"/>
    <p:sldId id="269" r:id="rId13"/>
    <p:sldId id="276" r:id="rId14"/>
    <p:sldId id="278" r:id="rId15"/>
    <p:sldId id="279" r:id="rId16"/>
    <p:sldId id="274" r:id="rId17"/>
    <p:sldId id="277" r:id="rId18"/>
    <p:sldId id="273" r:id="rId19"/>
    <p:sldId id="271" r:id="rId20"/>
    <p:sldId id="280" r:id="rId21"/>
  </p:sldIdLst>
  <p:sldSz cx="9144000" cy="6858000" type="screen4x3"/>
  <p:notesSz cx="6808788" cy="9940925"/>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5" d="100"/>
          <a:sy n="105" d="100"/>
        </p:scale>
        <p:origin x="1188"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Ref idx="1002">
        <a:schemeClr val="bg2"/>
      </p:bgRef>
    </p:bg>
    <p:spTree>
      <p:nvGrpSpPr>
        <p:cNvPr id="1" name=""/>
        <p:cNvGrpSpPr/>
        <p:nvPr/>
      </p:nvGrpSpPr>
      <p:grpSpPr>
        <a:xfrm>
          <a:off x="0" y="0"/>
          <a:ext cx="0" cy="0"/>
          <a:chOff x="0" y="0"/>
          <a:chExt cx="0" cy="0"/>
        </a:xfrm>
      </p:grpSpPr>
      <p:sp>
        <p:nvSpPr>
          <p:cNvPr id="9" name="Titr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17" name="Sous-titr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30" name="Espace réservé de la date 29"/>
          <p:cNvSpPr>
            <a:spLocks noGrp="1"/>
          </p:cNvSpPr>
          <p:nvPr>
            <p:ph type="dt" sz="half" idx="10"/>
          </p:nvPr>
        </p:nvSpPr>
        <p:spPr/>
        <p:txBody>
          <a:bodyPr/>
          <a:lstStyle/>
          <a:p>
            <a:fld id="{D1CF69B3-F565-4A4F-B19E-4D804BF7294E}" type="datetimeFigureOut">
              <a:rPr lang="fr-FR" smtClean="0"/>
              <a:pPr/>
              <a:t>19/09/2025</a:t>
            </a:fld>
            <a:endParaRPr lang="fr-FR"/>
          </a:p>
        </p:txBody>
      </p:sp>
      <p:sp>
        <p:nvSpPr>
          <p:cNvPr id="19" name="Espace réservé du pied de page 18"/>
          <p:cNvSpPr>
            <a:spLocks noGrp="1"/>
          </p:cNvSpPr>
          <p:nvPr>
            <p:ph type="ftr" sz="quarter" idx="11"/>
          </p:nvPr>
        </p:nvSpPr>
        <p:spPr/>
        <p:txBody>
          <a:bodyPr/>
          <a:lstStyle/>
          <a:p>
            <a:endParaRPr lang="fr-FR"/>
          </a:p>
        </p:txBody>
      </p:sp>
      <p:sp>
        <p:nvSpPr>
          <p:cNvPr id="27" name="Espace réservé du numéro de diapositive 26"/>
          <p:cNvSpPr>
            <a:spLocks noGrp="1"/>
          </p:cNvSpPr>
          <p:nvPr>
            <p:ph type="sldNum" sz="quarter" idx="12"/>
          </p:nvPr>
        </p:nvSpPr>
        <p:spPr/>
        <p:txBody>
          <a:bodyPr/>
          <a:lstStyle/>
          <a:p>
            <a:fld id="{46467342-C47A-4852-AFB2-675C89CF1F88}"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D1CF69B3-F565-4A4F-B19E-4D804BF7294E}" type="datetimeFigureOut">
              <a:rPr lang="fr-FR" smtClean="0"/>
              <a:pPr/>
              <a:t>19/09/2025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6467342-C47A-4852-AFB2-675C89CF1F88}"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914401"/>
            <a:ext cx="2057400" cy="5211763"/>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914401"/>
            <a:ext cx="6019800" cy="5211763"/>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D1CF69B3-F565-4A4F-B19E-4D804BF7294E}" type="datetimeFigureOut">
              <a:rPr lang="fr-FR" smtClean="0"/>
              <a:pPr/>
              <a:t>19/09/2025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6467342-C47A-4852-AFB2-675C89CF1F88}"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D1CF69B3-F565-4A4F-B19E-4D804BF7294E}" type="datetimeFigureOut">
              <a:rPr lang="fr-FR" smtClean="0"/>
              <a:pPr/>
              <a:t>19/09/2025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6467342-C47A-4852-AFB2-675C89CF1F88}"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2">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p>
            <a:fld id="{D1CF69B3-F565-4A4F-B19E-4D804BF7294E}" type="datetimeFigureOut">
              <a:rPr lang="fr-FR" smtClean="0"/>
              <a:pPr/>
              <a:t>19/09/2025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6467342-C47A-4852-AFB2-675C89CF1F88}"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D1CF69B3-F565-4A4F-B19E-4D804BF7294E}" type="datetimeFigureOut">
              <a:rPr lang="fr-FR" smtClean="0"/>
              <a:pPr/>
              <a:t>19/09/2025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6467342-C47A-4852-AFB2-675C89CF1F88}"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tIns="45720" anchor="b"/>
          <a:lstStyle>
            <a:lvl1pPr>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p>
            <a:fld id="{D1CF69B3-F565-4A4F-B19E-4D804BF7294E}" type="datetimeFigureOut">
              <a:rPr lang="fr-FR" smtClean="0"/>
              <a:pPr/>
              <a:t>19/09/2025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46467342-C47A-4852-AFB2-675C89CF1F88}"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fld id="{D1CF69B3-F565-4A4F-B19E-4D804BF7294E}" type="datetimeFigureOut">
              <a:rPr lang="fr-FR" smtClean="0"/>
              <a:pPr/>
              <a:t>19/09/2025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46467342-C47A-4852-AFB2-675C89CF1F88}"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D1CF69B3-F565-4A4F-B19E-4D804BF7294E}" type="datetimeFigureOut">
              <a:rPr lang="fr-FR" smtClean="0"/>
              <a:pPr/>
              <a:t>19/09/2025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46467342-C47A-4852-AFB2-675C89CF1F88}"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D1CF69B3-F565-4A4F-B19E-4D804BF7294E}" type="datetimeFigureOut">
              <a:rPr lang="fr-FR" smtClean="0"/>
              <a:pPr/>
              <a:t>19/09/2025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6467342-C47A-4852-AFB2-675C89CF1F88}"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9" name="Rogner et arrondir un rectangle à un seul coin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le rect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r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fr-FR" smtClean="0"/>
              <a:t>Cliquez pour modifier le style du titre</a:t>
            </a:r>
            <a:endParaRPr kumimoji="0" lang="en-US"/>
          </a:p>
        </p:txBody>
      </p:sp>
      <p:sp>
        <p:nvSpPr>
          <p:cNvPr id="4" name="Espace réservé du texte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p:txBody>
          <a:bodyPr/>
          <a:lstStyle/>
          <a:p>
            <a:fld id="{D1CF69B3-F565-4A4F-B19E-4D804BF7294E}" type="datetimeFigureOut">
              <a:rPr lang="fr-FR" smtClean="0"/>
              <a:pPr/>
              <a:t>19/09/2025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a:xfrm>
            <a:off x="8077200" y="6356350"/>
            <a:ext cx="609600" cy="365125"/>
          </a:xfrm>
        </p:spPr>
        <p:txBody>
          <a:bodyPr/>
          <a:lstStyle/>
          <a:p>
            <a:fld id="{46467342-C47A-4852-AFB2-675C89CF1F88}" type="slidenum">
              <a:rPr lang="fr-FR" smtClean="0"/>
              <a:pPr/>
              <a:t>‹N°›</a:t>
            </a:fld>
            <a:endParaRPr lang="fr-FR"/>
          </a:p>
        </p:txBody>
      </p:sp>
      <p:sp>
        <p:nvSpPr>
          <p:cNvPr id="3" name="Espace réservé pour une imag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fr-FR" smtClean="0"/>
              <a:t>Cliquez sur l'icône pour ajouter une image</a:t>
            </a:r>
            <a:endParaRPr kumimoji="0" lang="en-US" dirty="0"/>
          </a:p>
        </p:txBody>
      </p:sp>
      <p:sp>
        <p:nvSpPr>
          <p:cNvPr id="10" name="Forme libre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orme libre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orme libre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orme libre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Espace réservé du titre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fr-FR" smtClean="0"/>
              <a:t>Cliquez pour modifier le style du titre</a:t>
            </a:r>
            <a:endParaRPr kumimoji="0" lang="en-US"/>
          </a:p>
        </p:txBody>
      </p:sp>
      <p:sp>
        <p:nvSpPr>
          <p:cNvPr id="30" name="Espace réservé du texte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0" name="Espace réservé de la date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1CF69B3-F565-4A4F-B19E-4D804BF7294E}" type="datetimeFigureOut">
              <a:rPr lang="fr-FR" smtClean="0"/>
              <a:pPr/>
              <a:t>19/09/2025</a:t>
            </a:fld>
            <a:endParaRPr lang="fr-FR"/>
          </a:p>
        </p:txBody>
      </p:sp>
      <p:sp>
        <p:nvSpPr>
          <p:cNvPr id="22" name="Espace réservé du pied de page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fr-FR"/>
          </a:p>
        </p:txBody>
      </p:sp>
      <p:sp>
        <p:nvSpPr>
          <p:cNvPr id="18" name="Espace réservé du numéro de diapositive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6467342-C47A-4852-AFB2-675C89CF1F88}" type="slidenum">
              <a:rPr lang="fr-FR" smtClean="0"/>
              <a:pPr/>
              <a:t>‹N°›</a:t>
            </a:fld>
            <a:endParaRPr lang="fr-FR"/>
          </a:p>
        </p:txBody>
      </p:sp>
      <p:grpSp>
        <p:nvGrpSpPr>
          <p:cNvPr id="2" name="Groupe 1"/>
          <p:cNvGrpSpPr/>
          <p:nvPr/>
        </p:nvGrpSpPr>
        <p:grpSpPr>
          <a:xfrm>
            <a:off x="-19017" y="202408"/>
            <a:ext cx="9180548" cy="649224"/>
            <a:chOff x="-19045" y="216550"/>
            <a:chExt cx="9180548" cy="649224"/>
          </a:xfrm>
        </p:grpSpPr>
        <p:sp>
          <p:nvSpPr>
            <p:cNvPr id="12" name="Forme libre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orme libre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www.horizons21.fr/"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mailto:parentsbossuet32@gmail.com"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endParaRPr lang="fr-FR" dirty="0"/>
          </a:p>
        </p:txBody>
      </p:sp>
      <p:sp>
        <p:nvSpPr>
          <p:cNvPr id="3" name="Sous-titre 2"/>
          <p:cNvSpPr>
            <a:spLocks noGrp="1"/>
          </p:cNvSpPr>
          <p:nvPr>
            <p:ph type="subTitle" idx="1"/>
          </p:nvPr>
        </p:nvSpPr>
        <p:spPr>
          <a:xfrm>
            <a:off x="571472" y="3929066"/>
            <a:ext cx="7816624" cy="1052070"/>
          </a:xfrm>
        </p:spPr>
        <p:txBody>
          <a:bodyPr/>
          <a:lstStyle/>
          <a:p>
            <a:pPr algn="ctr"/>
            <a:r>
              <a:rPr lang="fr-FR" dirty="0" smtClean="0"/>
              <a:t>REUNION  DE RENTREE 2025/2026</a:t>
            </a:r>
          </a:p>
          <a:p>
            <a:pPr algn="ctr"/>
            <a:r>
              <a:rPr lang="fr-FR" dirty="0" smtClean="0"/>
              <a:t>A DESTINATION DES PARENTS</a:t>
            </a:r>
            <a:endParaRPr lang="fr-FR" dirty="0"/>
          </a:p>
        </p:txBody>
      </p:sp>
      <p:pic>
        <p:nvPicPr>
          <p:cNvPr id="6" name="Imag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0034" y="1404355"/>
            <a:ext cx="8026861" cy="1834711"/>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8596" y="500042"/>
            <a:ext cx="8229600" cy="1143000"/>
          </a:xfrm>
        </p:spPr>
        <p:txBody>
          <a:bodyPr/>
          <a:lstStyle/>
          <a:p>
            <a:r>
              <a:rPr lang="fr-FR" dirty="0" smtClean="0"/>
              <a:t>Le bac en chiffres</a:t>
            </a:r>
            <a:endParaRPr lang="fr-FR" dirty="0"/>
          </a:p>
        </p:txBody>
      </p:sp>
      <p:pic>
        <p:nvPicPr>
          <p:cNvPr id="4" name="Espace réservé du contenu 3" descr="calcul-note-bac-94301.jpg"/>
          <p:cNvPicPr>
            <a:picLocks noGrp="1" noChangeAspect="1"/>
          </p:cNvPicPr>
          <p:nvPr>
            <p:ph idx="1"/>
          </p:nvPr>
        </p:nvPicPr>
        <p:blipFill>
          <a:blip r:embed="rId2" cstate="print"/>
          <a:stretch>
            <a:fillRect/>
          </a:stretch>
        </p:blipFill>
        <p:spPr>
          <a:xfrm>
            <a:off x="1428728" y="1935163"/>
            <a:ext cx="6357982" cy="4389437"/>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Une année d’échanges</a:t>
            </a:r>
            <a:endParaRPr lang="fr-FR" dirty="0"/>
          </a:p>
        </p:txBody>
      </p:sp>
      <p:sp>
        <p:nvSpPr>
          <p:cNvPr id="3" name="Espace réservé du contenu 2"/>
          <p:cNvSpPr>
            <a:spLocks noGrp="1"/>
          </p:cNvSpPr>
          <p:nvPr>
            <p:ph idx="1"/>
          </p:nvPr>
        </p:nvSpPr>
        <p:spPr/>
        <p:txBody>
          <a:bodyPr>
            <a:normAutofit/>
          </a:bodyPr>
          <a:lstStyle/>
          <a:p>
            <a:r>
              <a:rPr lang="fr-FR" b="1" dirty="0" smtClean="0"/>
              <a:t>Vendredi 19/09</a:t>
            </a:r>
            <a:r>
              <a:rPr lang="fr-FR" dirty="0" smtClean="0"/>
              <a:t>: Réunion de rentrée avec l’équipe de Direction et les professeurs principaux.</a:t>
            </a:r>
          </a:p>
          <a:p>
            <a:r>
              <a:rPr lang="fr-FR" b="1" dirty="0" smtClean="0"/>
              <a:t>Décembre 2024</a:t>
            </a:r>
            <a:r>
              <a:rPr lang="fr-FR" dirty="0" smtClean="0"/>
              <a:t>: Réunion parents/professeurs avec remise du bulletin trimestriel.</a:t>
            </a:r>
          </a:p>
          <a:p>
            <a:r>
              <a:rPr lang="fr-FR" b="1" dirty="0" smtClean="0"/>
              <a:t>Janvier/février 2025</a:t>
            </a:r>
            <a:r>
              <a:rPr lang="fr-FR" dirty="0" smtClean="0"/>
              <a:t>: Choix provisoires des 3 EDS.</a:t>
            </a:r>
          </a:p>
          <a:p>
            <a:r>
              <a:rPr lang="fr-FR" b="1" dirty="0" smtClean="0"/>
              <a:t>Avril/Mai 2025</a:t>
            </a:r>
            <a:r>
              <a:rPr lang="fr-FR" dirty="0" smtClean="0"/>
              <a:t>: Choix définitifs des 3 EDS.</a:t>
            </a:r>
          </a:p>
          <a:p>
            <a:r>
              <a:rPr lang="fr-FR" b="1" dirty="0" smtClean="0"/>
              <a:t>Juin 2025</a:t>
            </a:r>
            <a:r>
              <a:rPr lang="fr-FR" dirty="0" smtClean="0"/>
              <a:t>: RDV avec le chef d’établissement pour les redoublants ou les changements d’orientation.</a:t>
            </a:r>
            <a:endParaRPr lang="fr-F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Pour vous aider:</a:t>
            </a:r>
            <a:endParaRPr lang="fr-FR" dirty="0"/>
          </a:p>
        </p:txBody>
      </p:sp>
      <p:sp>
        <p:nvSpPr>
          <p:cNvPr id="3" name="Espace réservé du contenu 2"/>
          <p:cNvSpPr>
            <a:spLocks noGrp="1"/>
          </p:cNvSpPr>
          <p:nvPr>
            <p:ph idx="1"/>
          </p:nvPr>
        </p:nvSpPr>
        <p:spPr/>
        <p:txBody>
          <a:bodyPr/>
          <a:lstStyle/>
          <a:p>
            <a:r>
              <a:rPr lang="fr-FR" dirty="0" smtClean="0"/>
              <a:t>Site de l’Onisep: </a:t>
            </a:r>
            <a:r>
              <a:rPr lang="fr-FR" dirty="0" smtClean="0">
                <a:hlinkClick r:id="rId2"/>
              </a:rPr>
              <a:t>https://www.horizons21.fr/</a:t>
            </a:r>
            <a:endParaRPr lang="fr-FR" dirty="0" smtClean="0"/>
          </a:p>
          <a:p>
            <a:endParaRPr lang="fr-FR" dirty="0" smtClean="0"/>
          </a:p>
          <a:p>
            <a:r>
              <a:rPr lang="fr-FR" dirty="0" smtClean="0"/>
              <a:t>CIO de Condom: 2 Rue Anatole France 05 67 76 51 82</a:t>
            </a:r>
          </a:p>
          <a:p>
            <a:endParaRPr lang="fr-FR" dirty="0" smtClean="0"/>
          </a:p>
          <a:p>
            <a:r>
              <a:rPr lang="fr-FR" dirty="0" smtClean="0"/>
              <a:t>PSY EN du Lycée: M Frédéric CHARDON</a:t>
            </a:r>
          </a:p>
          <a:p>
            <a:pPr lvl="1"/>
            <a:r>
              <a:rPr lang="fr-FR" dirty="0" smtClean="0"/>
              <a:t>Présent tous les jeudis sur RDV pour les élèves sur le site du lycée.</a:t>
            </a:r>
            <a:endParaRPr lang="fr-F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332656"/>
            <a:ext cx="8229600" cy="1143000"/>
          </a:xfrm>
        </p:spPr>
        <p:txBody>
          <a:bodyPr>
            <a:normAutofit/>
          </a:bodyPr>
          <a:lstStyle/>
          <a:p>
            <a:r>
              <a:rPr lang="fr-FR" sz="4000" dirty="0" smtClean="0"/>
              <a:t>Le lycée: lieu de vie et d’émancipation</a:t>
            </a:r>
            <a:endParaRPr lang="fr-FR" sz="4000" dirty="0"/>
          </a:p>
        </p:txBody>
      </p:sp>
      <p:sp>
        <p:nvSpPr>
          <p:cNvPr id="3" name="Espace réservé du contenu 2"/>
          <p:cNvSpPr>
            <a:spLocks noGrp="1"/>
          </p:cNvSpPr>
          <p:nvPr>
            <p:ph idx="1"/>
          </p:nvPr>
        </p:nvSpPr>
        <p:spPr/>
        <p:txBody>
          <a:bodyPr/>
          <a:lstStyle/>
          <a:p>
            <a:r>
              <a:rPr lang="fr-FR" dirty="0" smtClean="0"/>
              <a:t>Les élèves participent aux décisions du lycée en tant que délégués de classe, éco délégués ou élus au sein du conseil d’administration.</a:t>
            </a:r>
          </a:p>
          <a:p>
            <a:r>
              <a:rPr lang="fr-FR" dirty="0" smtClean="0"/>
              <a:t>La Maison Du Lycéen propose des projets par les élèves pour les élèves (8 euros de cotisation en début d’année scolaire).</a:t>
            </a:r>
          </a:p>
          <a:p>
            <a:r>
              <a:rPr lang="fr-FR" dirty="0" smtClean="0"/>
              <a:t>Le projet Boss en scène sera l’occasion pour les élèves de présenter leurs talents sur la scène ouverte.</a:t>
            </a:r>
          </a:p>
          <a:p>
            <a:r>
              <a:rPr lang="fr-FR" dirty="0" smtClean="0"/>
              <a:t>Le lycée ouvre ses portes pour les journées du patrimoine.</a:t>
            </a:r>
            <a:endParaRPr lang="fr-FR" dirty="0"/>
          </a:p>
        </p:txBody>
      </p:sp>
    </p:spTree>
    <p:extLst>
      <p:ext uri="{BB962C8B-B14F-4D97-AF65-F5344CB8AC3E}">
        <p14:creationId xmlns:p14="http://schemas.microsoft.com/office/powerpoint/2010/main" val="41315378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numérique</a:t>
            </a:r>
            <a:endParaRPr lang="fr-FR" dirty="0"/>
          </a:p>
        </p:txBody>
      </p:sp>
      <p:pic>
        <p:nvPicPr>
          <p:cNvPr id="4" name="Espace réservé du contenu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187624" y="2060848"/>
            <a:ext cx="3292900" cy="4389437"/>
          </a:xfrm>
        </p:spPr>
      </p:pic>
      <p:sp>
        <p:nvSpPr>
          <p:cNvPr id="5" name="ZoneTexte 4"/>
          <p:cNvSpPr txBox="1"/>
          <p:nvPr/>
        </p:nvSpPr>
        <p:spPr>
          <a:xfrm>
            <a:off x="4788024" y="2060848"/>
            <a:ext cx="3600400" cy="2062103"/>
          </a:xfrm>
          <a:prstGeom prst="rect">
            <a:avLst/>
          </a:prstGeom>
          <a:noFill/>
        </p:spPr>
        <p:txBody>
          <a:bodyPr wrap="square" rtlCol="0">
            <a:spAutoFit/>
          </a:bodyPr>
          <a:lstStyle/>
          <a:p>
            <a:pPr algn="ctr"/>
            <a:r>
              <a:rPr lang="fr-FR" sz="1600" dirty="0" smtClean="0"/>
              <a:t>4 parcours en ligne de 5 minutes</a:t>
            </a:r>
          </a:p>
          <a:p>
            <a:endParaRPr lang="fr-FR" sz="1600" dirty="0"/>
          </a:p>
          <a:p>
            <a:pPr marL="285750" indent="-285750">
              <a:buFontTx/>
              <a:buChar char="-"/>
            </a:pPr>
            <a:r>
              <a:rPr lang="fr-FR" sz="1600" dirty="0" smtClean="0"/>
              <a:t>Réagir face au cyber harcèlement</a:t>
            </a:r>
          </a:p>
          <a:p>
            <a:pPr marL="285750" indent="-285750">
              <a:buFontTx/>
              <a:buChar char="-"/>
            </a:pPr>
            <a:r>
              <a:rPr lang="fr-FR" sz="1600" dirty="0" smtClean="0"/>
              <a:t>Bien vivre le numérique à la maison</a:t>
            </a:r>
          </a:p>
          <a:p>
            <a:pPr marL="285750" indent="-285750">
              <a:buFontTx/>
              <a:buChar char="-"/>
            </a:pPr>
            <a:r>
              <a:rPr lang="fr-FR" sz="1600" dirty="0" smtClean="0"/>
              <a:t>A la découverte du contrôle parental</a:t>
            </a:r>
          </a:p>
          <a:p>
            <a:pPr marL="285750" indent="-285750">
              <a:buFontTx/>
              <a:buChar char="-"/>
            </a:pPr>
            <a:r>
              <a:rPr lang="fr-FR" sz="1600" dirty="0" smtClean="0"/>
              <a:t>Jeux vidéos, comment accompagner mon enfant</a:t>
            </a:r>
            <a:endParaRPr lang="fr-FR" sz="1600" dirty="0"/>
          </a:p>
        </p:txBody>
      </p:sp>
    </p:spTree>
    <p:extLst>
      <p:ext uri="{BB962C8B-B14F-4D97-AF65-F5344CB8AC3E}">
        <p14:creationId xmlns:p14="http://schemas.microsoft.com/office/powerpoint/2010/main" val="8907541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5536" y="260648"/>
            <a:ext cx="8229600" cy="1143000"/>
          </a:xfrm>
        </p:spPr>
        <p:txBody>
          <a:bodyPr/>
          <a:lstStyle/>
          <a:p>
            <a:r>
              <a:rPr lang="fr-FR" dirty="0" smtClean="0"/>
              <a:t>Le dispositif </a:t>
            </a:r>
            <a:r>
              <a:rPr lang="fr-FR" dirty="0" err="1" smtClean="0"/>
              <a:t>pHARE</a:t>
            </a:r>
            <a:endParaRPr lang="fr-FR" dirty="0"/>
          </a:p>
        </p:txBody>
      </p:sp>
      <p:pic>
        <p:nvPicPr>
          <p:cNvPr id="4" name="Espace réservé du contenu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11560" y="1700808"/>
            <a:ext cx="3115789" cy="4389437"/>
          </a:xfrm>
        </p:spPr>
      </p:pic>
      <p:sp>
        <p:nvSpPr>
          <p:cNvPr id="5" name="ZoneTexte 4"/>
          <p:cNvSpPr txBox="1"/>
          <p:nvPr/>
        </p:nvSpPr>
        <p:spPr>
          <a:xfrm>
            <a:off x="4067944" y="1556792"/>
            <a:ext cx="4402832" cy="5047536"/>
          </a:xfrm>
          <a:prstGeom prst="rect">
            <a:avLst/>
          </a:prstGeom>
          <a:noFill/>
        </p:spPr>
        <p:txBody>
          <a:bodyPr wrap="square" rtlCol="0">
            <a:spAutoFit/>
          </a:bodyPr>
          <a:lstStyle/>
          <a:p>
            <a:r>
              <a:rPr lang="fr-FR" sz="1600" dirty="0"/>
              <a:t>Le harcèlement se définit comme </a:t>
            </a:r>
            <a:r>
              <a:rPr lang="fr-FR" sz="1600" b="1" dirty="0"/>
              <a:t>une violence répétée</a:t>
            </a:r>
            <a:r>
              <a:rPr lang="fr-FR" sz="1600" dirty="0"/>
              <a:t> qui peut être verbale, physique ou psychologique. Elle est le fait d’un ou de plusieurs élèves à l’encontre d’un </a:t>
            </a:r>
            <a:r>
              <a:rPr lang="fr-FR" sz="1600" b="1" dirty="0"/>
              <a:t>élève cible isolé</a:t>
            </a:r>
            <a:r>
              <a:rPr lang="fr-FR" sz="1600" dirty="0"/>
              <a:t> qui ne peut se défendre. </a:t>
            </a:r>
            <a:endParaRPr lang="fr-FR" sz="1600" dirty="0" smtClean="0"/>
          </a:p>
          <a:p>
            <a:r>
              <a:rPr lang="fr-FR" sz="1600" dirty="0" smtClean="0"/>
              <a:t>Le </a:t>
            </a:r>
            <a:r>
              <a:rPr lang="fr-FR" sz="1600" dirty="0"/>
              <a:t>harcèlement se fonde sur </a:t>
            </a:r>
            <a:r>
              <a:rPr lang="fr-FR" sz="1600" b="1" dirty="0"/>
              <a:t>le rejet de la différence</a:t>
            </a:r>
            <a:r>
              <a:rPr lang="fr-FR" sz="1600" dirty="0"/>
              <a:t> et sur la stigmatisation de certaines caractéristiques.</a:t>
            </a:r>
          </a:p>
          <a:p>
            <a:endParaRPr lang="fr-FR" sz="1600" dirty="0" smtClean="0"/>
          </a:p>
          <a:p>
            <a:r>
              <a:rPr lang="fr-FR" sz="1600" dirty="0" smtClean="0"/>
              <a:t>Lorsqu’un </a:t>
            </a:r>
            <a:r>
              <a:rPr lang="fr-FR" sz="1600" dirty="0"/>
              <a:t>enfant est insulté, menacé, battu, bousculé ou reçoit des messages injurieux à répétition, on parle donc de </a:t>
            </a:r>
            <a:r>
              <a:rPr lang="fr-FR" sz="1600" b="1" dirty="0"/>
              <a:t>harcèlement</a:t>
            </a:r>
            <a:r>
              <a:rPr lang="fr-FR" sz="1600" dirty="0"/>
              <a:t>.</a:t>
            </a:r>
          </a:p>
          <a:p>
            <a:endParaRPr lang="fr-FR" sz="1600" dirty="0" smtClean="0"/>
          </a:p>
          <a:p>
            <a:r>
              <a:rPr lang="fr-FR" sz="1600" dirty="0" smtClean="0"/>
              <a:t>Lorsque </a:t>
            </a:r>
            <a:r>
              <a:rPr lang="fr-FR" sz="1600" dirty="0"/>
              <a:t>le harcèlement se pratique via les téléphones portables, messageries instantanées, forums, chats, jeux en ligne, courriers électroniques, réseaux sociaux, site de partage de photographies etc., on parle de </a:t>
            </a:r>
            <a:r>
              <a:rPr lang="fr-FR" sz="1600" b="1" dirty="0"/>
              <a:t>cyber harcèlement</a:t>
            </a:r>
            <a:r>
              <a:rPr lang="fr-FR" sz="1600" dirty="0"/>
              <a:t>.</a:t>
            </a:r>
          </a:p>
          <a:p>
            <a:endParaRPr lang="fr-FR" dirty="0"/>
          </a:p>
        </p:txBody>
      </p:sp>
    </p:spTree>
    <p:extLst>
      <p:ext uri="{BB962C8B-B14F-4D97-AF65-F5344CB8AC3E}">
        <p14:creationId xmlns:p14="http://schemas.microsoft.com/office/powerpoint/2010/main" val="20173687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Les représentants de parents</a:t>
            </a:r>
            <a:endParaRPr lang="fr-FR" dirty="0"/>
          </a:p>
        </p:txBody>
      </p:sp>
      <p:sp>
        <p:nvSpPr>
          <p:cNvPr id="3" name="Espace réservé du contenu 2"/>
          <p:cNvSpPr>
            <a:spLocks noGrp="1"/>
          </p:cNvSpPr>
          <p:nvPr>
            <p:ph idx="1"/>
          </p:nvPr>
        </p:nvSpPr>
        <p:spPr/>
        <p:txBody>
          <a:bodyPr>
            <a:normAutofit/>
          </a:bodyPr>
          <a:lstStyle/>
          <a:p>
            <a:r>
              <a:rPr lang="fr-FR" dirty="0" smtClean="0"/>
              <a:t>La participation à la vie du lycée est importante et votre voix compte!</a:t>
            </a:r>
          </a:p>
          <a:p>
            <a:r>
              <a:rPr lang="fr-FR" dirty="0" smtClean="0"/>
              <a:t>Un collectif de parents vous représente au LGT  Bossuet:</a:t>
            </a:r>
          </a:p>
          <a:p>
            <a:pPr lvl="1"/>
            <a:r>
              <a:rPr lang="fr-FR" dirty="0" smtClean="0">
                <a:hlinkClick r:id="rId2"/>
              </a:rPr>
              <a:t>parentsbossuet32@gmail.com</a:t>
            </a:r>
            <a:endParaRPr lang="fr-FR" dirty="0"/>
          </a:p>
          <a:p>
            <a:pPr lvl="1"/>
            <a:endParaRPr lang="fr-FR" dirty="0" smtClean="0"/>
          </a:p>
          <a:p>
            <a:pPr marL="393192" lvl="1" indent="0">
              <a:buNone/>
            </a:pPr>
            <a:r>
              <a:rPr lang="fr-FR" dirty="0" smtClean="0"/>
              <a:t>Pour pouvoir assister aux conseils de classes ou aux instances du lycée, vous devez vous signaler au collectif.</a:t>
            </a:r>
          </a:p>
          <a:p>
            <a:endParaRPr lang="fr-F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9552" y="332656"/>
            <a:ext cx="8229600" cy="864096"/>
          </a:xfrm>
        </p:spPr>
        <p:txBody>
          <a:bodyPr/>
          <a:lstStyle/>
          <a:p>
            <a:r>
              <a:rPr lang="fr-FR" dirty="0" smtClean="0"/>
              <a:t>Du côté des finances</a:t>
            </a:r>
            <a:endParaRPr lang="fr-FR" dirty="0"/>
          </a:p>
        </p:txBody>
      </p:sp>
      <p:sp>
        <p:nvSpPr>
          <p:cNvPr id="3" name="Espace réservé du contenu 2"/>
          <p:cNvSpPr>
            <a:spLocks noGrp="1"/>
          </p:cNvSpPr>
          <p:nvPr>
            <p:ph idx="1"/>
          </p:nvPr>
        </p:nvSpPr>
        <p:spPr>
          <a:xfrm>
            <a:off x="539552" y="1337376"/>
            <a:ext cx="8229600" cy="4389120"/>
          </a:xfrm>
        </p:spPr>
        <p:txBody>
          <a:bodyPr>
            <a:normAutofit fontScale="85000" lnSpcReduction="20000"/>
          </a:bodyPr>
          <a:lstStyle/>
          <a:p>
            <a:r>
              <a:rPr lang="fr-FR" dirty="0" smtClean="0"/>
              <a:t>Dossiers de bourses: les familles concernées ont été destinataires d’une fiche de renseignements à retourner pour l’étude automatique des droits. Des justificatifs sont demandés (avis d’imposition, CAF…). Se rapprocher de Mme </a:t>
            </a:r>
            <a:r>
              <a:rPr lang="fr-FR" dirty="0" err="1" smtClean="0"/>
              <a:t>Lannepax</a:t>
            </a:r>
            <a:r>
              <a:rPr lang="fr-FR" dirty="0" smtClean="0"/>
              <a:t> au secrétariat de direction si besoin.</a:t>
            </a:r>
          </a:p>
          <a:p>
            <a:r>
              <a:rPr lang="fr-FR" dirty="0" smtClean="0"/>
              <a:t>Télépaiement via </a:t>
            </a:r>
            <a:r>
              <a:rPr lang="fr-FR" dirty="0" err="1" smtClean="0"/>
              <a:t>éduconect</a:t>
            </a:r>
            <a:r>
              <a:rPr lang="fr-FR" dirty="0" smtClean="0"/>
              <a:t>: Dispositif à privilégier pour le règlement de toutes vos factures.</a:t>
            </a:r>
          </a:p>
          <a:p>
            <a:r>
              <a:rPr lang="fr-FR" dirty="0" smtClean="0"/>
              <a:t>Prélèvement automatique enclenché à partir du mois d’octobre pour les bénéficiaires qui ont fait la demande de ce dispositif </a:t>
            </a:r>
            <a:r>
              <a:rPr lang="fr-FR" u="sng" dirty="0" smtClean="0"/>
              <a:t>sauf</a:t>
            </a:r>
            <a:r>
              <a:rPr lang="fr-FR" dirty="0" smtClean="0"/>
              <a:t> pour les élèves boursiers.</a:t>
            </a:r>
          </a:p>
          <a:p>
            <a:r>
              <a:rPr lang="fr-FR" dirty="0" smtClean="0"/>
              <a:t>Fonds social: En cas de difficultés financières, une demande d’aide au fonds social peut être faite. Se rapprocher de Monsieur Lefebvre(AS) ou de Monsieur Rousset (Secrétaire général d’intendance)</a:t>
            </a:r>
          </a:p>
          <a:p>
            <a:endParaRPr lang="fr-FR" dirty="0" smtClean="0"/>
          </a:p>
          <a:p>
            <a:endParaRPr lang="fr-FR" dirty="0"/>
          </a:p>
        </p:txBody>
      </p:sp>
    </p:spTree>
    <p:extLst>
      <p:ext uri="{BB962C8B-B14F-4D97-AF65-F5344CB8AC3E}">
        <p14:creationId xmlns:p14="http://schemas.microsoft.com/office/powerpoint/2010/main" val="13478361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ce réservé du contenu 3"/>
          <p:cNvGraphicFramePr>
            <a:graphicFrameLocks noGrp="1"/>
          </p:cNvGraphicFramePr>
          <p:nvPr>
            <p:ph idx="1"/>
            <p:extLst>
              <p:ext uri="{D42A27DB-BD31-4B8C-83A1-F6EECF244321}">
                <p14:modId xmlns:p14="http://schemas.microsoft.com/office/powerpoint/2010/main" val="2254975860"/>
              </p:ext>
            </p:extLst>
          </p:nvPr>
        </p:nvGraphicFramePr>
        <p:xfrm>
          <a:off x="357158" y="928670"/>
          <a:ext cx="8286807" cy="5394960"/>
        </p:xfrm>
        <a:graphic>
          <a:graphicData uri="http://schemas.openxmlformats.org/drawingml/2006/table">
            <a:tbl>
              <a:tblPr firstRow="1" bandRow="1">
                <a:tableStyleId>{5C22544A-7EE6-4342-B048-85BDC9FD1C3A}</a:tableStyleId>
              </a:tblPr>
              <a:tblGrid>
                <a:gridCol w="2762269">
                  <a:extLst>
                    <a:ext uri="{9D8B030D-6E8A-4147-A177-3AD203B41FA5}">
                      <a16:colId xmlns:a16="http://schemas.microsoft.com/office/drawing/2014/main" val="20000"/>
                    </a:ext>
                  </a:extLst>
                </a:gridCol>
                <a:gridCol w="2762269">
                  <a:extLst>
                    <a:ext uri="{9D8B030D-6E8A-4147-A177-3AD203B41FA5}">
                      <a16:colId xmlns:a16="http://schemas.microsoft.com/office/drawing/2014/main" val="20001"/>
                    </a:ext>
                  </a:extLst>
                </a:gridCol>
                <a:gridCol w="2762269">
                  <a:extLst>
                    <a:ext uri="{9D8B030D-6E8A-4147-A177-3AD203B41FA5}">
                      <a16:colId xmlns:a16="http://schemas.microsoft.com/office/drawing/2014/main" val="20002"/>
                    </a:ext>
                  </a:extLst>
                </a:gridCol>
              </a:tblGrid>
              <a:tr h="342018">
                <a:tc>
                  <a:txBody>
                    <a:bodyPr/>
                    <a:lstStyle/>
                    <a:p>
                      <a:pPr algn="ctr"/>
                      <a:r>
                        <a:rPr lang="fr-FR" b="1" dirty="0" smtClean="0"/>
                        <a:t>CLASSE</a:t>
                      </a:r>
                      <a:endParaRPr lang="fr-FR" b="1" dirty="0"/>
                    </a:p>
                  </a:txBody>
                  <a:tcPr/>
                </a:tc>
                <a:tc>
                  <a:txBody>
                    <a:bodyPr/>
                    <a:lstStyle/>
                    <a:p>
                      <a:pPr algn="ctr"/>
                      <a:r>
                        <a:rPr lang="fr-FR" dirty="0" smtClean="0"/>
                        <a:t>SALLE</a:t>
                      </a:r>
                      <a:endParaRPr lang="fr-FR" dirty="0"/>
                    </a:p>
                  </a:txBody>
                  <a:tcPr/>
                </a:tc>
                <a:tc>
                  <a:txBody>
                    <a:bodyPr/>
                    <a:lstStyle/>
                    <a:p>
                      <a:pPr algn="ctr"/>
                      <a:r>
                        <a:rPr lang="fr-FR" dirty="0" smtClean="0"/>
                        <a:t>PROFESSEUR</a:t>
                      </a:r>
                      <a:endParaRPr lang="fr-FR" dirty="0"/>
                    </a:p>
                  </a:txBody>
                  <a:tcPr/>
                </a:tc>
                <a:extLst>
                  <a:ext uri="{0D108BD9-81ED-4DB2-BD59-A6C34878D82A}">
                    <a16:rowId xmlns:a16="http://schemas.microsoft.com/office/drawing/2014/main" val="10000"/>
                  </a:ext>
                </a:extLst>
              </a:tr>
              <a:tr h="342018">
                <a:tc>
                  <a:txBody>
                    <a:bodyPr/>
                    <a:lstStyle/>
                    <a:p>
                      <a:pPr algn="ctr"/>
                      <a:r>
                        <a:rPr lang="fr-FR" b="1" dirty="0" smtClean="0"/>
                        <a:t>201</a:t>
                      </a:r>
                    </a:p>
                    <a:p>
                      <a:pPr algn="ctr"/>
                      <a:endParaRPr lang="fr-FR" b="1" dirty="0"/>
                    </a:p>
                  </a:txBody>
                  <a:tcPr/>
                </a:tc>
                <a:tc>
                  <a:txBody>
                    <a:bodyPr/>
                    <a:lstStyle/>
                    <a:p>
                      <a:pPr algn="ctr"/>
                      <a:r>
                        <a:rPr lang="fr-FR" b="1" dirty="0" smtClean="0"/>
                        <a:t>21</a:t>
                      </a:r>
                      <a:endParaRPr lang="fr-FR"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b="1" dirty="0" smtClean="0"/>
                        <a:t>Mme </a:t>
                      </a:r>
                      <a:r>
                        <a:rPr lang="fr-FR" b="1" dirty="0" err="1" smtClean="0"/>
                        <a:t>Agostini</a:t>
                      </a:r>
                      <a:endParaRPr lang="fr-FR" b="1" dirty="0" smtClean="0"/>
                    </a:p>
                  </a:txBody>
                  <a:tcPr/>
                </a:tc>
                <a:extLst>
                  <a:ext uri="{0D108BD9-81ED-4DB2-BD59-A6C34878D82A}">
                    <a16:rowId xmlns:a16="http://schemas.microsoft.com/office/drawing/2014/main" val="10001"/>
                  </a:ext>
                </a:extLst>
              </a:tr>
              <a:tr h="449454">
                <a:tc>
                  <a:txBody>
                    <a:bodyPr/>
                    <a:lstStyle/>
                    <a:p>
                      <a:pPr algn="ctr"/>
                      <a:r>
                        <a:rPr lang="fr-FR" b="1" dirty="0" smtClean="0"/>
                        <a:t>202</a:t>
                      </a:r>
                    </a:p>
                    <a:p>
                      <a:pPr algn="ctr"/>
                      <a:endParaRPr lang="fr-FR" b="1" dirty="0"/>
                    </a:p>
                  </a:txBody>
                  <a:tcPr/>
                </a:tc>
                <a:tc>
                  <a:txBody>
                    <a:bodyPr/>
                    <a:lstStyle/>
                    <a:p>
                      <a:pPr algn="ctr"/>
                      <a:r>
                        <a:rPr lang="fr-FR" b="1" dirty="0" smtClean="0"/>
                        <a:t>22</a:t>
                      </a:r>
                      <a:endParaRPr lang="fr-FR"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b="1" dirty="0" smtClean="0"/>
                        <a:t>Mme </a:t>
                      </a:r>
                      <a:r>
                        <a:rPr lang="fr-FR" b="1" dirty="0" err="1" smtClean="0"/>
                        <a:t>Armingeat</a:t>
                      </a:r>
                      <a:endParaRPr lang="fr-FR" b="1" dirty="0"/>
                    </a:p>
                  </a:txBody>
                  <a:tcPr/>
                </a:tc>
                <a:extLst>
                  <a:ext uri="{0D108BD9-81ED-4DB2-BD59-A6C34878D82A}">
                    <a16:rowId xmlns:a16="http://schemas.microsoft.com/office/drawing/2014/main" val="10002"/>
                  </a:ext>
                </a:extLst>
              </a:tr>
              <a:tr h="449454">
                <a:tc>
                  <a:txBody>
                    <a:bodyPr/>
                    <a:lstStyle/>
                    <a:p>
                      <a:pPr algn="ctr"/>
                      <a:r>
                        <a:rPr lang="fr-FR" b="1" dirty="0" smtClean="0"/>
                        <a:t>203</a:t>
                      </a:r>
                    </a:p>
                    <a:p>
                      <a:pPr algn="ctr"/>
                      <a:endParaRPr lang="fr-FR" b="1" dirty="0"/>
                    </a:p>
                  </a:txBody>
                  <a:tcPr/>
                </a:tc>
                <a:tc>
                  <a:txBody>
                    <a:bodyPr/>
                    <a:lstStyle/>
                    <a:p>
                      <a:pPr algn="ctr"/>
                      <a:r>
                        <a:rPr lang="fr-FR" b="1" dirty="0" smtClean="0"/>
                        <a:t>23</a:t>
                      </a:r>
                      <a:endParaRPr lang="fr-FR"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b="1" dirty="0" smtClean="0"/>
                        <a:t>M</a:t>
                      </a:r>
                      <a:r>
                        <a:rPr lang="fr-FR" b="1" baseline="0" dirty="0" smtClean="0"/>
                        <a:t> Pons</a:t>
                      </a:r>
                      <a:endParaRPr lang="fr-FR" b="1" dirty="0"/>
                    </a:p>
                  </a:txBody>
                  <a:tcPr/>
                </a:tc>
                <a:extLst>
                  <a:ext uri="{0D108BD9-81ED-4DB2-BD59-A6C34878D82A}">
                    <a16:rowId xmlns:a16="http://schemas.microsoft.com/office/drawing/2014/main" val="10003"/>
                  </a:ext>
                </a:extLst>
              </a:tr>
              <a:tr h="342018">
                <a:tc>
                  <a:txBody>
                    <a:bodyPr/>
                    <a:lstStyle/>
                    <a:p>
                      <a:pPr algn="ctr"/>
                      <a:r>
                        <a:rPr lang="fr-FR" b="1" dirty="0" smtClean="0"/>
                        <a:t>204</a:t>
                      </a:r>
                    </a:p>
                    <a:p>
                      <a:pPr algn="ctr"/>
                      <a:endParaRPr lang="fr-FR" b="1" dirty="0"/>
                    </a:p>
                  </a:txBody>
                  <a:tcPr/>
                </a:tc>
                <a:tc>
                  <a:txBody>
                    <a:bodyPr/>
                    <a:lstStyle/>
                    <a:p>
                      <a:pPr algn="ctr"/>
                      <a:r>
                        <a:rPr lang="fr-FR" b="1" dirty="0" smtClean="0"/>
                        <a:t>24</a:t>
                      </a:r>
                      <a:endParaRPr lang="fr-FR"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b="1" dirty="0" smtClean="0"/>
                        <a:t>Mme Dupin</a:t>
                      </a:r>
                    </a:p>
                  </a:txBody>
                  <a:tcPr/>
                </a:tc>
                <a:extLst>
                  <a:ext uri="{0D108BD9-81ED-4DB2-BD59-A6C34878D82A}">
                    <a16:rowId xmlns:a16="http://schemas.microsoft.com/office/drawing/2014/main" val="10004"/>
                  </a:ext>
                </a:extLst>
              </a:tr>
              <a:tr h="449454">
                <a:tc>
                  <a:txBody>
                    <a:bodyPr/>
                    <a:lstStyle/>
                    <a:p>
                      <a:pPr algn="ctr"/>
                      <a:r>
                        <a:rPr lang="fr-FR" b="1" dirty="0" smtClean="0"/>
                        <a:t>205</a:t>
                      </a:r>
                    </a:p>
                    <a:p>
                      <a:pPr algn="ctr"/>
                      <a:endParaRPr lang="fr-FR" b="1" dirty="0"/>
                    </a:p>
                  </a:txBody>
                  <a:tcPr/>
                </a:tc>
                <a:tc>
                  <a:txBody>
                    <a:bodyPr/>
                    <a:lstStyle/>
                    <a:p>
                      <a:pPr algn="ctr"/>
                      <a:r>
                        <a:rPr lang="fr-FR" b="1" dirty="0" smtClean="0"/>
                        <a:t>25</a:t>
                      </a:r>
                      <a:endParaRPr lang="fr-FR"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b="1" dirty="0" smtClean="0"/>
                        <a:t>M Vicente</a:t>
                      </a:r>
                    </a:p>
                    <a:p>
                      <a:pPr algn="ctr"/>
                      <a:endParaRPr lang="fr-FR" b="1" dirty="0"/>
                    </a:p>
                  </a:txBody>
                  <a:tcPr/>
                </a:tc>
                <a:extLst>
                  <a:ext uri="{0D108BD9-81ED-4DB2-BD59-A6C34878D82A}">
                    <a16:rowId xmlns:a16="http://schemas.microsoft.com/office/drawing/2014/main" val="10005"/>
                  </a:ext>
                </a:extLst>
              </a:tr>
              <a:tr h="342018">
                <a:tc>
                  <a:txBody>
                    <a:bodyPr/>
                    <a:lstStyle/>
                    <a:p>
                      <a:pPr algn="ctr"/>
                      <a:endParaRPr lang="fr-FR" b="1" dirty="0"/>
                    </a:p>
                  </a:txBody>
                  <a:tcPr/>
                </a:tc>
                <a:tc>
                  <a:txBody>
                    <a:bodyPr/>
                    <a:lstStyle/>
                    <a:p>
                      <a:pPr algn="ctr"/>
                      <a:endParaRPr lang="fr-FR" b="1" dirty="0"/>
                    </a:p>
                  </a:txBody>
                  <a:tcPr/>
                </a:tc>
                <a:tc>
                  <a:txBody>
                    <a:bodyPr/>
                    <a:lstStyle/>
                    <a:p>
                      <a:endParaRPr lang="fr-FR" b="1" dirty="0"/>
                    </a:p>
                  </a:txBody>
                  <a:tcPr/>
                </a:tc>
                <a:extLst>
                  <a:ext uri="{0D108BD9-81ED-4DB2-BD59-A6C34878D82A}">
                    <a16:rowId xmlns:a16="http://schemas.microsoft.com/office/drawing/2014/main" val="10006"/>
                  </a:ext>
                </a:extLst>
              </a:tr>
              <a:tr h="342018">
                <a:tc>
                  <a:txBody>
                    <a:bodyPr/>
                    <a:lstStyle/>
                    <a:p>
                      <a:pPr algn="ctr"/>
                      <a:endParaRPr lang="fr-FR" b="1" dirty="0"/>
                    </a:p>
                  </a:txBody>
                  <a:tcPr/>
                </a:tc>
                <a:tc>
                  <a:txBody>
                    <a:bodyPr/>
                    <a:lstStyle/>
                    <a:p>
                      <a:pPr algn="ctr"/>
                      <a:endParaRPr lang="fr-FR" b="1" dirty="0"/>
                    </a:p>
                  </a:txBody>
                  <a:tcPr/>
                </a:tc>
                <a:tc>
                  <a:txBody>
                    <a:bodyPr/>
                    <a:lstStyle/>
                    <a:p>
                      <a:endParaRPr lang="fr-FR" b="1" dirty="0"/>
                    </a:p>
                  </a:txBody>
                  <a:tcPr/>
                </a:tc>
                <a:extLst>
                  <a:ext uri="{0D108BD9-81ED-4DB2-BD59-A6C34878D82A}">
                    <a16:rowId xmlns:a16="http://schemas.microsoft.com/office/drawing/2014/main" val="10007"/>
                  </a:ext>
                </a:extLst>
              </a:tr>
              <a:tr h="342018">
                <a:tc>
                  <a:txBody>
                    <a:bodyPr/>
                    <a:lstStyle/>
                    <a:p>
                      <a:pPr algn="ctr"/>
                      <a:endParaRPr lang="fr-FR" b="1" dirty="0"/>
                    </a:p>
                  </a:txBody>
                  <a:tcPr/>
                </a:tc>
                <a:tc>
                  <a:txBody>
                    <a:bodyPr/>
                    <a:lstStyle/>
                    <a:p>
                      <a:pPr algn="ctr"/>
                      <a:endParaRPr lang="fr-FR" b="1" dirty="0"/>
                    </a:p>
                  </a:txBody>
                  <a:tcPr/>
                </a:tc>
                <a:tc>
                  <a:txBody>
                    <a:bodyPr/>
                    <a:lstStyle/>
                    <a:p>
                      <a:endParaRPr lang="fr-FR" b="1" dirty="0"/>
                    </a:p>
                  </a:txBody>
                  <a:tcPr/>
                </a:tc>
                <a:extLst>
                  <a:ext uri="{0D108BD9-81ED-4DB2-BD59-A6C34878D82A}">
                    <a16:rowId xmlns:a16="http://schemas.microsoft.com/office/drawing/2014/main" val="10008"/>
                  </a:ext>
                </a:extLst>
              </a:tr>
              <a:tr h="342018">
                <a:tc>
                  <a:txBody>
                    <a:bodyPr/>
                    <a:lstStyle/>
                    <a:p>
                      <a:pPr algn="ctr"/>
                      <a:endParaRPr lang="fr-FR" b="1" dirty="0"/>
                    </a:p>
                  </a:txBody>
                  <a:tcPr/>
                </a:tc>
                <a:tc>
                  <a:txBody>
                    <a:bodyPr/>
                    <a:lstStyle/>
                    <a:p>
                      <a:pPr algn="ctr"/>
                      <a:endParaRPr lang="fr-FR" b="1" dirty="0"/>
                    </a:p>
                  </a:txBody>
                  <a:tcPr/>
                </a:tc>
                <a:tc>
                  <a:txBody>
                    <a:bodyPr/>
                    <a:lstStyle/>
                    <a:p>
                      <a:endParaRPr lang="fr-FR" b="1" dirty="0"/>
                    </a:p>
                  </a:txBody>
                  <a:tcPr/>
                </a:tc>
                <a:extLst>
                  <a:ext uri="{0D108BD9-81ED-4DB2-BD59-A6C34878D82A}">
                    <a16:rowId xmlns:a16="http://schemas.microsoft.com/office/drawing/2014/main" val="10009"/>
                  </a:ext>
                </a:extLst>
              </a:tr>
              <a:tr h="342018">
                <a:tc>
                  <a:txBody>
                    <a:bodyPr/>
                    <a:lstStyle/>
                    <a:p>
                      <a:pPr algn="ctr"/>
                      <a:endParaRPr lang="fr-FR" b="1" dirty="0"/>
                    </a:p>
                  </a:txBody>
                  <a:tcPr/>
                </a:tc>
                <a:tc>
                  <a:txBody>
                    <a:bodyPr/>
                    <a:lstStyle/>
                    <a:p>
                      <a:pPr algn="ctr"/>
                      <a:endParaRPr lang="fr-FR" b="1" dirty="0"/>
                    </a:p>
                  </a:txBody>
                  <a:tcPr/>
                </a:tc>
                <a:tc>
                  <a:txBody>
                    <a:bodyPr/>
                    <a:lstStyle/>
                    <a:p>
                      <a:endParaRPr lang="fr-FR" b="1" dirty="0"/>
                    </a:p>
                  </a:txBody>
                  <a:tcPr/>
                </a:tc>
                <a:extLst>
                  <a:ext uri="{0D108BD9-81ED-4DB2-BD59-A6C34878D82A}">
                    <a16:rowId xmlns:a16="http://schemas.microsoft.com/office/drawing/2014/main" val="10010"/>
                  </a:ext>
                </a:extLst>
              </a:tr>
            </a:tbl>
          </a:graphicData>
        </a:graphic>
      </p:graphicFrame>
      <p:sp>
        <p:nvSpPr>
          <p:cNvPr id="2" name="Flèche gauche 1"/>
          <p:cNvSpPr/>
          <p:nvPr/>
        </p:nvSpPr>
        <p:spPr>
          <a:xfrm>
            <a:off x="971600" y="4509120"/>
            <a:ext cx="6984776" cy="1440160"/>
          </a:xfrm>
          <a:prstGeom prst="leftArrow">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ZoneTexte 2"/>
          <p:cNvSpPr txBox="1"/>
          <p:nvPr/>
        </p:nvSpPr>
        <p:spPr>
          <a:xfrm>
            <a:off x="3059832" y="4941168"/>
            <a:ext cx="3384376" cy="584775"/>
          </a:xfrm>
          <a:prstGeom prst="rect">
            <a:avLst/>
          </a:prstGeom>
          <a:noFill/>
        </p:spPr>
        <p:txBody>
          <a:bodyPr wrap="square" rtlCol="0">
            <a:spAutoFit/>
          </a:bodyPr>
          <a:lstStyle/>
          <a:p>
            <a:r>
              <a:rPr lang="fr-FR" sz="3200" dirty="0" smtClean="0"/>
              <a:t>Salles de la galerie</a:t>
            </a:r>
            <a:endParaRPr lang="fr-FR" sz="32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00034" y="2786058"/>
            <a:ext cx="8229600" cy="1143000"/>
          </a:xfrm>
        </p:spPr>
        <p:txBody>
          <a:bodyPr/>
          <a:lstStyle/>
          <a:p>
            <a:pPr algn="ctr"/>
            <a:r>
              <a:rPr lang="fr-FR" dirty="0" smtClean="0"/>
              <a:t>Questions diverses</a:t>
            </a:r>
            <a:endParaRPr lang="fr-F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49248" y="260648"/>
            <a:ext cx="8229600" cy="1143000"/>
          </a:xfrm>
        </p:spPr>
        <p:txBody>
          <a:bodyPr/>
          <a:lstStyle/>
          <a:p>
            <a:r>
              <a:rPr lang="fr-FR" dirty="0" smtClean="0"/>
              <a:t>Le lycée Bossuet c’est:</a:t>
            </a:r>
            <a:endParaRPr lang="fr-FR" dirty="0"/>
          </a:p>
        </p:txBody>
      </p:sp>
      <p:sp>
        <p:nvSpPr>
          <p:cNvPr id="3" name="Espace réservé du contenu 2"/>
          <p:cNvSpPr>
            <a:spLocks noGrp="1"/>
          </p:cNvSpPr>
          <p:nvPr>
            <p:ph idx="1"/>
          </p:nvPr>
        </p:nvSpPr>
        <p:spPr>
          <a:xfrm>
            <a:off x="449248" y="1484784"/>
            <a:ext cx="8507288" cy="4968552"/>
          </a:xfrm>
        </p:spPr>
        <p:txBody>
          <a:bodyPr>
            <a:normAutofit fontScale="92500" lnSpcReduction="10000"/>
          </a:bodyPr>
          <a:lstStyle/>
          <a:p>
            <a:r>
              <a:rPr lang="fr-FR" dirty="0" smtClean="0"/>
              <a:t>Un environnement préservé</a:t>
            </a:r>
          </a:p>
          <a:p>
            <a:r>
              <a:rPr lang="fr-FR" dirty="0" smtClean="0"/>
              <a:t>Un internat </a:t>
            </a:r>
            <a:r>
              <a:rPr lang="fr-FR" dirty="0" smtClean="0"/>
              <a:t>(80/81 </a:t>
            </a:r>
            <a:r>
              <a:rPr lang="fr-FR" dirty="0" smtClean="0"/>
              <a:t>places </a:t>
            </a:r>
            <a:r>
              <a:rPr lang="fr-FR" dirty="0" smtClean="0"/>
              <a:t>filles-34/35 </a:t>
            </a:r>
            <a:r>
              <a:rPr lang="fr-FR" dirty="0" smtClean="0"/>
              <a:t>places garçons)</a:t>
            </a:r>
          </a:p>
          <a:p>
            <a:r>
              <a:rPr lang="fr-FR" dirty="0" smtClean="0"/>
              <a:t>15 classes et 435 élèves</a:t>
            </a:r>
          </a:p>
          <a:p>
            <a:r>
              <a:rPr lang="fr-FR" dirty="0" smtClean="0"/>
              <a:t>41 professeurs</a:t>
            </a:r>
          </a:p>
          <a:p>
            <a:r>
              <a:rPr lang="fr-FR" dirty="0" smtClean="0"/>
              <a:t>Une vie scolaire pilotée par 2 CPE</a:t>
            </a:r>
          </a:p>
          <a:p>
            <a:r>
              <a:rPr lang="fr-FR" dirty="0" smtClean="0"/>
              <a:t>Une service de gestion</a:t>
            </a:r>
          </a:p>
          <a:p>
            <a:r>
              <a:rPr lang="fr-FR" dirty="0" smtClean="0"/>
              <a:t>Un service médico social complet </a:t>
            </a:r>
            <a:r>
              <a:rPr lang="fr-FR" sz="2400" dirty="0" smtClean="0"/>
              <a:t>(AS- Infirmier- </a:t>
            </a:r>
            <a:r>
              <a:rPr lang="fr-FR" sz="2400" dirty="0" err="1" smtClean="0"/>
              <a:t>PsyEN</a:t>
            </a:r>
            <a:r>
              <a:rPr lang="fr-FR" sz="2400" dirty="0" smtClean="0"/>
              <a:t>)</a:t>
            </a:r>
          </a:p>
          <a:p>
            <a:r>
              <a:rPr lang="fr-FR" sz="2400" dirty="0" smtClean="0"/>
              <a:t>Des taux de réussite aux examens exceptionnels</a:t>
            </a:r>
          </a:p>
          <a:p>
            <a:r>
              <a:rPr lang="fr-FR" sz="2400" dirty="0" smtClean="0"/>
              <a:t>Une labellisation Erasmus+</a:t>
            </a:r>
          </a:p>
          <a:p>
            <a:r>
              <a:rPr lang="fr-FR" sz="2400" dirty="0" smtClean="0"/>
              <a:t>Un établissement « cordée de la réussite » avec Sciences Po</a:t>
            </a:r>
          </a:p>
          <a:p>
            <a:r>
              <a:rPr lang="fr-FR" sz="2400" dirty="0" smtClean="0"/>
              <a:t>Des options </a:t>
            </a:r>
          </a:p>
          <a:p>
            <a:r>
              <a:rPr lang="fr-FR" sz="2400" dirty="0" smtClean="0"/>
              <a:t>Des projets</a:t>
            </a:r>
          </a:p>
          <a:p>
            <a:endParaRPr lang="fr-FR" sz="2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755576" y="836712"/>
            <a:ext cx="3248800" cy="5613573"/>
          </a:xfrm>
        </p:spPr>
      </p:pic>
      <p:pic>
        <p:nvPicPr>
          <p:cNvPr id="5" name="Imag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27984" y="1484784"/>
            <a:ext cx="4248743" cy="2400101"/>
          </a:xfrm>
          <a:prstGeom prst="rect">
            <a:avLst/>
          </a:prstGeom>
        </p:spPr>
      </p:pic>
      <p:sp>
        <p:nvSpPr>
          <p:cNvPr id="6" name="ZoneTexte 5"/>
          <p:cNvSpPr txBox="1"/>
          <p:nvPr/>
        </p:nvSpPr>
        <p:spPr>
          <a:xfrm>
            <a:off x="4355976" y="4437112"/>
            <a:ext cx="4248472" cy="923330"/>
          </a:xfrm>
          <a:prstGeom prst="rect">
            <a:avLst/>
          </a:prstGeom>
          <a:noFill/>
        </p:spPr>
        <p:txBody>
          <a:bodyPr wrap="square" rtlCol="0">
            <a:spAutoFit/>
          </a:bodyPr>
          <a:lstStyle/>
          <a:p>
            <a:pPr algn="ctr"/>
            <a:r>
              <a:rPr lang="fr-FR" dirty="0" smtClean="0"/>
              <a:t>Ouverture du lycée </a:t>
            </a:r>
          </a:p>
          <a:p>
            <a:pPr algn="ctr"/>
            <a:r>
              <a:rPr lang="fr-FR" dirty="0" smtClean="0"/>
              <a:t>Journées du patrimoine </a:t>
            </a:r>
          </a:p>
          <a:p>
            <a:pPr algn="ctr"/>
            <a:r>
              <a:rPr lang="fr-FR" dirty="0" smtClean="0"/>
              <a:t>samedi 20 septembre de 10h à 16h</a:t>
            </a:r>
            <a:endParaRPr lang="fr-FR" dirty="0"/>
          </a:p>
        </p:txBody>
      </p:sp>
    </p:spTree>
    <p:extLst>
      <p:ext uri="{BB962C8B-B14F-4D97-AF65-F5344CB8AC3E}">
        <p14:creationId xmlns:p14="http://schemas.microsoft.com/office/powerpoint/2010/main" val="36853883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Une équipe de Direction</a:t>
            </a:r>
            <a:endParaRPr lang="fr-FR" dirty="0"/>
          </a:p>
        </p:txBody>
      </p:sp>
      <p:sp>
        <p:nvSpPr>
          <p:cNvPr id="3" name="Espace réservé du contenu 2"/>
          <p:cNvSpPr>
            <a:spLocks noGrp="1"/>
          </p:cNvSpPr>
          <p:nvPr>
            <p:ph idx="1"/>
          </p:nvPr>
        </p:nvSpPr>
        <p:spPr/>
        <p:txBody>
          <a:bodyPr/>
          <a:lstStyle/>
          <a:p>
            <a:r>
              <a:rPr lang="fr-FR" dirty="0" smtClean="0"/>
              <a:t>1 Proviseur: Guillaume </a:t>
            </a:r>
            <a:r>
              <a:rPr lang="fr-FR" dirty="0" err="1" smtClean="0"/>
              <a:t>Soulayres</a:t>
            </a:r>
            <a:endParaRPr lang="fr-FR" dirty="0" smtClean="0"/>
          </a:p>
          <a:p>
            <a:r>
              <a:rPr lang="fr-FR" dirty="0" smtClean="0"/>
              <a:t>1 Proviseur adjoint: Olivier </a:t>
            </a:r>
            <a:r>
              <a:rPr lang="fr-FR" dirty="0" err="1" smtClean="0"/>
              <a:t>Coureaut</a:t>
            </a:r>
            <a:endParaRPr lang="fr-FR" dirty="0" smtClean="0"/>
          </a:p>
          <a:p>
            <a:r>
              <a:rPr lang="fr-FR" dirty="0" smtClean="0"/>
              <a:t>1 Secrétaire général: Michel Rousset</a:t>
            </a:r>
          </a:p>
          <a:p>
            <a:r>
              <a:rPr lang="fr-FR" dirty="0" smtClean="0"/>
              <a:t>1 secrétaire de direction: Laure </a:t>
            </a:r>
            <a:r>
              <a:rPr lang="fr-FR" dirty="0" err="1" smtClean="0"/>
              <a:t>Lannepax</a:t>
            </a:r>
            <a:endParaRPr lang="fr-FR" dirty="0" smtClean="0"/>
          </a:p>
          <a:p>
            <a:r>
              <a:rPr lang="fr-FR" dirty="0" smtClean="0"/>
              <a:t>1 Secrétaire de gestion: Sylvie Bach</a:t>
            </a:r>
          </a:p>
          <a:p>
            <a:r>
              <a:rPr lang="fr-FR" dirty="0" smtClean="0"/>
              <a:t>2 CPE: </a:t>
            </a:r>
            <a:r>
              <a:rPr lang="fr-FR" dirty="0" err="1" smtClean="0"/>
              <a:t>Gaelle</a:t>
            </a:r>
            <a:r>
              <a:rPr lang="fr-FR" dirty="0" smtClean="0"/>
              <a:t> </a:t>
            </a:r>
            <a:r>
              <a:rPr lang="fr-FR" dirty="0" err="1" smtClean="0"/>
              <a:t>Pradat</a:t>
            </a:r>
            <a:r>
              <a:rPr lang="fr-FR" dirty="0" smtClean="0"/>
              <a:t> – Bernadette Sousa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La classe de seconde GT</a:t>
            </a:r>
            <a:endParaRPr lang="fr-FR" dirty="0"/>
          </a:p>
        </p:txBody>
      </p:sp>
      <p:sp>
        <p:nvSpPr>
          <p:cNvPr id="3" name="Espace réservé du contenu 2"/>
          <p:cNvSpPr>
            <a:spLocks noGrp="1"/>
          </p:cNvSpPr>
          <p:nvPr>
            <p:ph idx="1"/>
          </p:nvPr>
        </p:nvSpPr>
        <p:spPr/>
        <p:txBody>
          <a:bodyPr/>
          <a:lstStyle/>
          <a:p>
            <a:r>
              <a:rPr lang="fr-FR" dirty="0" smtClean="0"/>
              <a:t>C’est la classe de transition entre le collège et le cycle terminal. </a:t>
            </a:r>
          </a:p>
          <a:p>
            <a:pPr lvl="1"/>
            <a:r>
              <a:rPr lang="fr-FR" dirty="0" smtClean="0"/>
              <a:t>Méthodes de travail</a:t>
            </a:r>
          </a:p>
          <a:p>
            <a:pPr lvl="1"/>
            <a:r>
              <a:rPr lang="fr-FR" dirty="0" smtClean="0"/>
              <a:t>Organisation du travail</a:t>
            </a:r>
          </a:p>
          <a:p>
            <a:pPr lvl="1"/>
            <a:r>
              <a:rPr lang="fr-FR" dirty="0" smtClean="0"/>
              <a:t>Assiduité</a:t>
            </a:r>
          </a:p>
          <a:p>
            <a:pPr lvl="1"/>
            <a:r>
              <a:rPr lang="fr-FR" dirty="0" smtClean="0"/>
              <a:t>Travail régulier</a:t>
            </a:r>
          </a:p>
          <a:p>
            <a:pPr lvl="1"/>
            <a:r>
              <a:rPr lang="fr-FR" dirty="0" smtClean="0"/>
              <a:t>Travail personnel</a:t>
            </a:r>
          </a:p>
          <a:p>
            <a:pPr lvl="1"/>
            <a:r>
              <a:rPr lang="fr-FR" dirty="0" smtClean="0"/>
              <a:t>Autonomie et liberté</a:t>
            </a:r>
          </a:p>
          <a:p>
            <a:pPr lvl="1"/>
            <a:endParaRPr lang="fr-FR" dirty="0" smtClean="0"/>
          </a:p>
          <a:p>
            <a:pPr lvl="1"/>
            <a:endParaRPr lang="fr-FR"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7362" y="1196753"/>
            <a:ext cx="8451102" cy="5127848"/>
          </a:xfrm>
        </p:spPr>
      </p:pic>
    </p:spTree>
    <p:extLst>
      <p:ext uri="{BB962C8B-B14F-4D97-AF65-F5344CB8AC3E}">
        <p14:creationId xmlns:p14="http://schemas.microsoft.com/office/powerpoint/2010/main" val="19924767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8596" y="428604"/>
            <a:ext cx="8229600" cy="1143000"/>
          </a:xfrm>
        </p:spPr>
        <p:txBody>
          <a:bodyPr/>
          <a:lstStyle/>
          <a:p>
            <a:r>
              <a:rPr lang="fr-FR" dirty="0" smtClean="0"/>
              <a:t>Les évaluations nationales</a:t>
            </a:r>
            <a:endParaRPr lang="fr-FR" dirty="0"/>
          </a:p>
        </p:txBody>
      </p:sp>
      <p:sp>
        <p:nvSpPr>
          <p:cNvPr id="3" name="Espace réservé du contenu 2"/>
          <p:cNvSpPr>
            <a:spLocks noGrp="1"/>
          </p:cNvSpPr>
          <p:nvPr>
            <p:ph idx="1"/>
          </p:nvPr>
        </p:nvSpPr>
        <p:spPr/>
        <p:txBody>
          <a:bodyPr>
            <a:normAutofit fontScale="92500" lnSpcReduction="20000"/>
          </a:bodyPr>
          <a:lstStyle/>
          <a:p>
            <a:r>
              <a:rPr lang="fr-FR" dirty="0" smtClean="0"/>
              <a:t>En début d'année scolaire, chaque élève passe un </a:t>
            </a:r>
            <a:r>
              <a:rPr lang="fr-FR" b="1" dirty="0" smtClean="0"/>
              <a:t>test de positionnement,</a:t>
            </a:r>
            <a:r>
              <a:rPr lang="fr-FR" dirty="0" smtClean="0"/>
              <a:t> qui permet d’identifier les acquis et les besoins en maîtrise de la langue française et en mathématiques. Les résultats sont anonymes, confidentiels et uniquement partagés avec les professeurs concernés, et avec les familles.</a:t>
            </a:r>
          </a:p>
          <a:p>
            <a:r>
              <a:rPr lang="fr-FR" dirty="0" smtClean="0"/>
              <a:t>C’est la </a:t>
            </a:r>
            <a:r>
              <a:rPr lang="fr-FR" b="1" dirty="0" smtClean="0"/>
              <a:t>première étape de l’accompagnement personnalisé</a:t>
            </a:r>
            <a:r>
              <a:rPr lang="fr-FR" dirty="0" smtClean="0"/>
              <a:t> qui permet de consolider la maîtrise de l’expression écrite et orale, essentielle dans la vie personnelle, professionnelle et dans la poursuite d’études supérieures des élèves.</a:t>
            </a:r>
          </a:p>
          <a:p>
            <a:r>
              <a:rPr lang="fr-FR" dirty="0" smtClean="0"/>
              <a:t>Les résultats de ces évaluations sont analysés par les équipes pédagogiques et donnent lieu à des groupes d’accompagnement personnalisé.</a:t>
            </a:r>
          </a:p>
          <a:p>
            <a:endParaRPr lang="fr-F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Un palier d’orientation</a:t>
            </a:r>
            <a:endParaRPr lang="fr-FR" dirty="0"/>
          </a:p>
        </p:txBody>
      </p:sp>
      <p:sp>
        <p:nvSpPr>
          <p:cNvPr id="3" name="Espace réservé du contenu 2"/>
          <p:cNvSpPr>
            <a:spLocks noGrp="1"/>
          </p:cNvSpPr>
          <p:nvPr>
            <p:ph idx="1"/>
          </p:nvPr>
        </p:nvSpPr>
        <p:spPr/>
        <p:txBody>
          <a:bodyPr/>
          <a:lstStyle/>
          <a:p>
            <a:r>
              <a:rPr lang="fr-FR" dirty="0" smtClean="0"/>
              <a:t>Poursuite d’études en 1</a:t>
            </a:r>
            <a:r>
              <a:rPr lang="fr-FR" baseline="30000" dirty="0" smtClean="0"/>
              <a:t>ère</a:t>
            </a:r>
            <a:r>
              <a:rPr lang="fr-FR" dirty="0" smtClean="0"/>
              <a:t> générale</a:t>
            </a:r>
          </a:p>
          <a:p>
            <a:r>
              <a:rPr lang="fr-FR" dirty="0" smtClean="0"/>
              <a:t>Poursuite d’étude en 1</a:t>
            </a:r>
            <a:r>
              <a:rPr lang="fr-FR" baseline="30000" dirty="0" smtClean="0"/>
              <a:t>ère</a:t>
            </a:r>
            <a:r>
              <a:rPr lang="fr-FR" dirty="0" smtClean="0"/>
              <a:t> technologique</a:t>
            </a:r>
          </a:p>
          <a:p>
            <a:r>
              <a:rPr lang="fr-FR" dirty="0" smtClean="0"/>
              <a:t>Passerelle ou réorientation vers le lycée professionnel</a:t>
            </a:r>
          </a:p>
          <a:p>
            <a:endParaRPr lang="fr-FR" dirty="0" smtClean="0"/>
          </a:p>
          <a:p>
            <a:r>
              <a:rPr lang="fr-FR" dirty="0" smtClean="0"/>
              <a:t>Le redoublement n’est pas un « choix d’orientation » et ne doit être utilisé qu’à la condition que l’élève ait un vrai projet et se remobilise dans ces études.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9496" y="476672"/>
            <a:ext cx="8229600" cy="1143000"/>
          </a:xfrm>
        </p:spPr>
        <p:txBody>
          <a:bodyPr/>
          <a:lstStyle/>
          <a:p>
            <a:r>
              <a:rPr lang="fr-FR" dirty="0" smtClean="0"/>
              <a:t>Des choix éclairés</a:t>
            </a:r>
            <a:endParaRPr lang="fr-FR" dirty="0"/>
          </a:p>
        </p:txBody>
      </p:sp>
      <p:sp>
        <p:nvSpPr>
          <p:cNvPr id="3" name="Espace réservé du contenu 2"/>
          <p:cNvSpPr>
            <a:spLocks noGrp="1"/>
          </p:cNvSpPr>
          <p:nvPr>
            <p:ph idx="1"/>
          </p:nvPr>
        </p:nvSpPr>
        <p:spPr>
          <a:xfrm>
            <a:off x="475528" y="1916832"/>
            <a:ext cx="8229600" cy="3744416"/>
          </a:xfrm>
        </p:spPr>
        <p:txBody>
          <a:bodyPr>
            <a:normAutofit lnSpcReduction="10000"/>
          </a:bodyPr>
          <a:lstStyle/>
          <a:p>
            <a:pPr marL="0" indent="0">
              <a:buNone/>
            </a:pPr>
            <a:r>
              <a:rPr lang="fr-FR" dirty="0" smtClean="0"/>
              <a:t>Le choix de la poursuite d’études est un long processus qui s’anticipe dès l’année de seconde!</a:t>
            </a:r>
          </a:p>
          <a:p>
            <a:r>
              <a:rPr lang="fr-FR" dirty="0" smtClean="0"/>
              <a:t>Des </a:t>
            </a:r>
            <a:r>
              <a:rPr lang="fr-FR" dirty="0"/>
              <a:t>« mini stages »en </a:t>
            </a:r>
            <a:r>
              <a:rPr lang="fr-FR" dirty="0" smtClean="0"/>
              <a:t>immersion</a:t>
            </a:r>
          </a:p>
          <a:p>
            <a:pPr lvl="1"/>
            <a:r>
              <a:rPr lang="fr-FR" dirty="0" smtClean="0"/>
              <a:t>En interne sur nos EDS ou nos spécialités d’enseignements en  filière technologique .</a:t>
            </a:r>
          </a:p>
          <a:p>
            <a:pPr lvl="1"/>
            <a:r>
              <a:rPr lang="fr-FR" dirty="0" smtClean="0"/>
              <a:t>En externe sur d’autres établissements.</a:t>
            </a:r>
          </a:p>
          <a:p>
            <a:r>
              <a:rPr lang="fr-FR" dirty="0" smtClean="0"/>
              <a:t>Un stage d’observation en milieu professionnel au mois de juin.</a:t>
            </a:r>
          </a:p>
          <a:p>
            <a:r>
              <a:rPr lang="fr-FR" dirty="0" smtClean="0"/>
              <a:t>S’informer!</a:t>
            </a:r>
          </a:p>
          <a:p>
            <a:endParaRPr lang="fr-FR" dirty="0"/>
          </a:p>
        </p:txBody>
      </p:sp>
    </p:spTree>
    <p:extLst>
      <p:ext uri="{BB962C8B-B14F-4D97-AF65-F5344CB8AC3E}">
        <p14:creationId xmlns:p14="http://schemas.microsoft.com/office/powerpoint/2010/main" val="32191966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00034" y="214290"/>
            <a:ext cx="8229600" cy="1143000"/>
          </a:xfrm>
        </p:spPr>
        <p:txBody>
          <a:bodyPr/>
          <a:lstStyle/>
          <a:p>
            <a:r>
              <a:rPr lang="fr-FR" dirty="0" smtClean="0"/>
              <a:t>Le cycle terminal</a:t>
            </a:r>
            <a:endParaRPr lang="fr-FR" dirty="0"/>
          </a:p>
        </p:txBody>
      </p:sp>
      <p:sp>
        <p:nvSpPr>
          <p:cNvPr id="3" name="Espace réservé du contenu 2"/>
          <p:cNvSpPr>
            <a:spLocks noGrp="1"/>
          </p:cNvSpPr>
          <p:nvPr>
            <p:ph idx="1"/>
          </p:nvPr>
        </p:nvSpPr>
        <p:spPr>
          <a:xfrm>
            <a:off x="428596" y="1357298"/>
            <a:ext cx="8229600" cy="785818"/>
          </a:xfrm>
        </p:spPr>
        <p:txBody>
          <a:bodyPr>
            <a:normAutofit fontScale="62500" lnSpcReduction="20000"/>
          </a:bodyPr>
          <a:lstStyle/>
          <a:p>
            <a:r>
              <a:rPr lang="fr-FR" sz="3100" dirty="0" smtClean="0"/>
              <a:t>Après la seconde votre enfant aura la possibilité d’intégrer au sein du lycée :</a:t>
            </a:r>
          </a:p>
          <a:p>
            <a:pPr>
              <a:buNone/>
            </a:pPr>
            <a:r>
              <a:rPr lang="fr-FR" sz="2400" dirty="0" smtClean="0"/>
              <a:t>		</a:t>
            </a:r>
          </a:p>
        </p:txBody>
      </p:sp>
      <p:graphicFrame>
        <p:nvGraphicFramePr>
          <p:cNvPr id="6" name="Tableau 5"/>
          <p:cNvGraphicFramePr>
            <a:graphicFrameLocks noGrp="1"/>
          </p:cNvGraphicFramePr>
          <p:nvPr>
            <p:extLst>
              <p:ext uri="{D42A27DB-BD31-4B8C-83A1-F6EECF244321}">
                <p14:modId xmlns:p14="http://schemas.microsoft.com/office/powerpoint/2010/main" val="3751824154"/>
              </p:ext>
            </p:extLst>
          </p:nvPr>
        </p:nvGraphicFramePr>
        <p:xfrm>
          <a:off x="571473" y="1714488"/>
          <a:ext cx="7929618" cy="5022085"/>
        </p:xfrm>
        <a:graphic>
          <a:graphicData uri="http://schemas.openxmlformats.org/drawingml/2006/table">
            <a:tbl>
              <a:tblPr firstRow="1" bandRow="1">
                <a:tableStyleId>{5C22544A-7EE6-4342-B048-85BDC9FD1C3A}</a:tableStyleId>
              </a:tblPr>
              <a:tblGrid>
                <a:gridCol w="2643206">
                  <a:extLst>
                    <a:ext uri="{9D8B030D-6E8A-4147-A177-3AD203B41FA5}">
                      <a16:colId xmlns:a16="http://schemas.microsoft.com/office/drawing/2014/main" val="20000"/>
                    </a:ext>
                  </a:extLst>
                </a:gridCol>
                <a:gridCol w="2643206">
                  <a:extLst>
                    <a:ext uri="{9D8B030D-6E8A-4147-A177-3AD203B41FA5}">
                      <a16:colId xmlns:a16="http://schemas.microsoft.com/office/drawing/2014/main" val="20001"/>
                    </a:ext>
                  </a:extLst>
                </a:gridCol>
                <a:gridCol w="2643206">
                  <a:extLst>
                    <a:ext uri="{9D8B030D-6E8A-4147-A177-3AD203B41FA5}">
                      <a16:colId xmlns:a16="http://schemas.microsoft.com/office/drawing/2014/main" val="20002"/>
                    </a:ext>
                  </a:extLst>
                </a:gridCol>
              </a:tblGrid>
              <a:tr h="892975">
                <a:tc>
                  <a:txBody>
                    <a:bodyPr/>
                    <a:lstStyle/>
                    <a:p>
                      <a:pPr algn="ctr"/>
                      <a:r>
                        <a:rPr lang="fr-FR" sz="1800" b="1" dirty="0" smtClean="0"/>
                        <a:t>1</a:t>
                      </a:r>
                      <a:r>
                        <a:rPr lang="fr-FR" sz="1800" b="1" baseline="30000" dirty="0" smtClean="0"/>
                        <a:t>ère</a:t>
                      </a:r>
                      <a:r>
                        <a:rPr lang="fr-FR" sz="1800" b="1" dirty="0" smtClean="0"/>
                        <a:t> GÉNÉRALE</a:t>
                      </a:r>
                      <a:endParaRPr lang="fr-FR"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b="1" dirty="0" smtClean="0"/>
                        <a:t>1</a:t>
                      </a:r>
                      <a:r>
                        <a:rPr lang="fr-FR" b="1" baseline="30000" dirty="0" smtClean="0"/>
                        <a:t>ère </a:t>
                      </a:r>
                      <a:r>
                        <a:rPr lang="fr-FR" b="1" baseline="0" dirty="0" smtClean="0"/>
                        <a:t> TECHNOLOGIQUE STD2A</a:t>
                      </a:r>
                      <a:endParaRPr lang="fr-FR" b="1" dirty="0" smtClean="0"/>
                    </a:p>
                    <a:p>
                      <a:pPr algn="ctr"/>
                      <a:endParaRPr lang="fr-FR"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b="1" dirty="0" smtClean="0"/>
                        <a:t>1</a:t>
                      </a:r>
                      <a:r>
                        <a:rPr lang="fr-FR" b="1" baseline="30000" dirty="0" smtClean="0"/>
                        <a:t>ère </a:t>
                      </a:r>
                      <a:r>
                        <a:rPr lang="fr-FR" b="1" baseline="0" dirty="0" smtClean="0"/>
                        <a:t> TECHNOLOGIQUE STMG</a:t>
                      </a:r>
                      <a:endParaRPr lang="fr-FR" b="1" dirty="0" smtClean="0"/>
                    </a:p>
                    <a:p>
                      <a:pPr algn="ctr"/>
                      <a:endParaRPr lang="fr-FR" dirty="0"/>
                    </a:p>
                  </a:txBody>
                  <a:tcPr/>
                </a:tc>
                <a:extLst>
                  <a:ext uri="{0D108BD9-81ED-4DB2-BD59-A6C34878D82A}">
                    <a16:rowId xmlns:a16="http://schemas.microsoft.com/office/drawing/2014/main" val="10000"/>
                  </a:ext>
                </a:extLst>
              </a:tr>
              <a:tr h="4107685">
                <a:tc>
                  <a:txBody>
                    <a:bodyPr/>
                    <a:lstStyle/>
                    <a:p>
                      <a:pPr algn="ctr"/>
                      <a:r>
                        <a:rPr lang="fr-FR" dirty="0" smtClean="0"/>
                        <a:t>Choix des EDS :</a:t>
                      </a:r>
                    </a:p>
                    <a:p>
                      <a:pPr algn="l"/>
                      <a:r>
                        <a:rPr lang="fr-FR" dirty="0" smtClean="0"/>
                        <a:t>1. Mathématiques</a:t>
                      </a:r>
                    </a:p>
                    <a:p>
                      <a:pPr algn="l"/>
                      <a:r>
                        <a:rPr lang="fr-FR" dirty="0" smtClean="0"/>
                        <a:t>2. SVT</a:t>
                      </a:r>
                    </a:p>
                    <a:p>
                      <a:pPr algn="l"/>
                      <a:r>
                        <a:rPr lang="fr-FR" dirty="0" smtClean="0"/>
                        <a:t>3. Sciences physique et chimie</a:t>
                      </a:r>
                    </a:p>
                    <a:p>
                      <a:pPr algn="l"/>
                      <a:r>
                        <a:rPr lang="fr-FR" dirty="0" smtClean="0"/>
                        <a:t>4. Numérique et Sciences informatiques</a:t>
                      </a:r>
                    </a:p>
                    <a:p>
                      <a:pPr algn="l"/>
                      <a:r>
                        <a:rPr lang="fr-FR" dirty="0" smtClean="0"/>
                        <a:t>5. LLCE Anglais</a:t>
                      </a:r>
                    </a:p>
                    <a:p>
                      <a:pPr algn="l"/>
                      <a:r>
                        <a:rPr lang="fr-FR" dirty="0" smtClean="0"/>
                        <a:t>6.</a:t>
                      </a:r>
                      <a:r>
                        <a:rPr lang="fr-FR" baseline="0" dirty="0" smtClean="0"/>
                        <a:t> HGGSP</a:t>
                      </a:r>
                      <a:endParaRPr lang="fr-FR" dirty="0" smtClean="0"/>
                    </a:p>
                    <a:p>
                      <a:pPr algn="l"/>
                      <a:r>
                        <a:rPr lang="fr-FR" dirty="0" smtClean="0"/>
                        <a:t>7. HLP</a:t>
                      </a:r>
                    </a:p>
                    <a:p>
                      <a:pPr algn="l"/>
                      <a:r>
                        <a:rPr lang="fr-FR" dirty="0" smtClean="0"/>
                        <a:t>8. SES</a:t>
                      </a:r>
                    </a:p>
                    <a:p>
                      <a:pPr algn="l"/>
                      <a:r>
                        <a:rPr lang="fr-FR" dirty="0" smtClean="0"/>
                        <a:t>9. Musique</a:t>
                      </a:r>
                    </a:p>
                    <a:p>
                      <a:pPr algn="l"/>
                      <a:r>
                        <a:rPr lang="fr-FR" dirty="0" smtClean="0"/>
                        <a:t>10.</a:t>
                      </a:r>
                      <a:r>
                        <a:rPr lang="fr-FR" baseline="0" dirty="0" smtClean="0"/>
                        <a:t> Arts plastiques</a:t>
                      </a:r>
                      <a:endParaRPr lang="fr-FR" dirty="0" smtClean="0"/>
                    </a:p>
                    <a:p>
                      <a:pPr algn="ctr"/>
                      <a:endParaRPr lang="fr-FR" dirty="0"/>
                    </a:p>
                  </a:txBody>
                  <a:tcPr/>
                </a:tc>
                <a:tc>
                  <a:txBody>
                    <a:bodyPr/>
                    <a:lstStyle/>
                    <a:p>
                      <a:pPr algn="ctr"/>
                      <a:endParaRPr lang="fr-FR" dirty="0"/>
                    </a:p>
                  </a:txBody>
                  <a:tcPr/>
                </a:tc>
                <a:tc>
                  <a:txBody>
                    <a:bodyPr/>
                    <a:lstStyle/>
                    <a:p>
                      <a:pPr algn="ctr"/>
                      <a:r>
                        <a:rPr lang="fr-FR" dirty="0" smtClean="0"/>
                        <a:t>Avec 2 spécialités en classe de Terminale:</a:t>
                      </a:r>
                    </a:p>
                    <a:p>
                      <a:pPr marL="342900" indent="-342900" algn="ctr">
                        <a:buAutoNum type="arabicPeriod"/>
                      </a:pPr>
                      <a:r>
                        <a:rPr lang="fr-FR" baseline="0" dirty="0" smtClean="0"/>
                        <a:t>Gestion  Finances</a:t>
                      </a:r>
                    </a:p>
                    <a:p>
                      <a:pPr marL="342900" indent="-342900" algn="ctr">
                        <a:buAutoNum type="arabicPeriod"/>
                      </a:pPr>
                      <a:r>
                        <a:rPr lang="fr-FR" baseline="0" dirty="0" smtClean="0"/>
                        <a:t>Mercatique</a:t>
                      </a:r>
                    </a:p>
                    <a:p>
                      <a:pPr marL="342900" indent="-342900" algn="ctr">
                        <a:buAutoNum type="arabicPeriod"/>
                      </a:pPr>
                      <a:endParaRPr lang="fr-FR" dirty="0"/>
                    </a:p>
                  </a:txBody>
                  <a:tcPr/>
                </a:tc>
                <a:extLst>
                  <a:ext uri="{0D108BD9-81ED-4DB2-BD59-A6C34878D82A}">
                    <a16:rowId xmlns:a16="http://schemas.microsoft.com/office/drawing/2014/main" val="10001"/>
                  </a:ext>
                </a:extLst>
              </a:tr>
            </a:tbl>
          </a:graphicData>
        </a:graphic>
      </p:graphicFrame>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ébit">
  <a:themeElements>
    <a:clrScheme name="Débit">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Débit">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Débit">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2586</TotalTime>
  <Words>1041</Words>
  <Application>Microsoft Office PowerPoint</Application>
  <PresentationFormat>Affichage à l'écran (4:3)</PresentationFormat>
  <Paragraphs>134</Paragraphs>
  <Slides>20</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20</vt:i4>
      </vt:variant>
    </vt:vector>
  </HeadingPairs>
  <TitlesOfParts>
    <vt:vector size="24" baseType="lpstr">
      <vt:lpstr>Calibri</vt:lpstr>
      <vt:lpstr>Constantia</vt:lpstr>
      <vt:lpstr>Wingdings 2</vt:lpstr>
      <vt:lpstr>Débit</vt:lpstr>
      <vt:lpstr>Présentation PowerPoint</vt:lpstr>
      <vt:lpstr>Le lycée Bossuet c’est:</vt:lpstr>
      <vt:lpstr>Une équipe de Direction</vt:lpstr>
      <vt:lpstr>La classe de seconde GT</vt:lpstr>
      <vt:lpstr>Présentation PowerPoint</vt:lpstr>
      <vt:lpstr>Les évaluations nationales</vt:lpstr>
      <vt:lpstr>Un palier d’orientation</vt:lpstr>
      <vt:lpstr>Des choix éclairés</vt:lpstr>
      <vt:lpstr>Le cycle terminal</vt:lpstr>
      <vt:lpstr>Le bac en chiffres</vt:lpstr>
      <vt:lpstr>Une année d’échanges</vt:lpstr>
      <vt:lpstr>Pour vous aider:</vt:lpstr>
      <vt:lpstr>Le lycée: lieu de vie et d’émancipation</vt:lpstr>
      <vt:lpstr>Le numérique</vt:lpstr>
      <vt:lpstr>Le dispositif pHARE</vt:lpstr>
      <vt:lpstr>Les représentants de parents</vt:lpstr>
      <vt:lpstr>Du côté des finances</vt:lpstr>
      <vt:lpstr>Présentation PowerPoint</vt:lpstr>
      <vt:lpstr>Questions diverses</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direction</dc:creator>
  <cp:lastModifiedBy>direction</cp:lastModifiedBy>
  <cp:revision>63</cp:revision>
  <cp:lastPrinted>2025-09-18T09:37:23Z</cp:lastPrinted>
  <dcterms:created xsi:type="dcterms:W3CDTF">2023-09-14T08:05:27Z</dcterms:created>
  <dcterms:modified xsi:type="dcterms:W3CDTF">2025-09-19T13:28:21Z</dcterms:modified>
</cp:coreProperties>
</file>