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75" r:id="rId4"/>
    <p:sldId id="279" r:id="rId5"/>
    <p:sldId id="276" r:id="rId6"/>
    <p:sldId id="278" r:id="rId7"/>
    <p:sldId id="280" r:id="rId8"/>
    <p:sldId id="281" r:id="rId9"/>
    <p:sldId id="282" r:id="rId10"/>
    <p:sldId id="283" r:id="rId11"/>
    <p:sldId id="284" r:id="rId12"/>
    <p:sldId id="268" r:id="rId13"/>
    <p:sldId id="296" r:id="rId14"/>
    <p:sldId id="298" r:id="rId15"/>
    <p:sldId id="299" r:id="rId16"/>
    <p:sldId id="300" r:id="rId17"/>
    <p:sldId id="301" r:id="rId18"/>
    <p:sldId id="302" r:id="rId19"/>
    <p:sldId id="303" r:id="rId20"/>
    <p:sldId id="304" r:id="rId21"/>
    <p:sldId id="305" r:id="rId22"/>
    <p:sldId id="306" r:id="rId23"/>
    <p:sldId id="307" r:id="rId24"/>
    <p:sldId id="308" r:id="rId25"/>
    <p:sldId id="309" r:id="rId26"/>
    <p:sldId id="310" r:id="rId27"/>
    <p:sldId id="311" r:id="rId28"/>
    <p:sldId id="312" r:id="rId29"/>
    <p:sldId id="269" r:id="rId30"/>
    <p:sldId id="271" r:id="rId31"/>
  </p:sldIdLst>
  <p:sldSz cx="9144000" cy="6858000" type="screen4x3"/>
  <p:notesSz cx="6808788" cy="99409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18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D1CF69B3-F565-4A4F-B19E-4D804BF7294E}" type="datetimeFigureOut">
              <a:rPr lang="fr-FR" smtClean="0"/>
              <a:pPr/>
              <a:t>17/12/2025</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46467342-C47A-4852-AFB2-675C89CF1F88}"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1CF69B3-F565-4A4F-B19E-4D804BF7294E}" type="datetimeFigureOut">
              <a:rPr lang="fr-FR" smtClean="0"/>
              <a:pPr/>
              <a:t>17/12/2025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1CF69B3-F565-4A4F-B19E-4D804BF7294E}" type="datetimeFigureOut">
              <a:rPr lang="fr-FR" smtClean="0"/>
              <a:pPr/>
              <a:t>17/12/2025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1CF69B3-F565-4A4F-B19E-4D804BF7294E}" type="datetimeFigureOut">
              <a:rPr lang="fr-FR" smtClean="0"/>
              <a:pPr/>
              <a:t>17/12/2025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D1CF69B3-F565-4A4F-B19E-4D804BF7294E}" type="datetimeFigureOut">
              <a:rPr lang="fr-FR" smtClean="0"/>
              <a:pPr/>
              <a:t>17/12/2025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467342-C47A-4852-AFB2-675C89CF1F88}"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D1CF69B3-F565-4A4F-B19E-4D804BF7294E}" type="datetimeFigureOut">
              <a:rPr lang="fr-FR" smtClean="0"/>
              <a:pPr/>
              <a:t>17/12/2025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D1CF69B3-F565-4A4F-B19E-4D804BF7294E}" type="datetimeFigureOut">
              <a:rPr lang="fr-FR" smtClean="0"/>
              <a:pPr/>
              <a:t>17/12/2025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D1CF69B3-F565-4A4F-B19E-4D804BF7294E}" type="datetimeFigureOut">
              <a:rPr lang="fr-FR" smtClean="0"/>
              <a:pPr/>
              <a:t>17/12/2025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1CF69B3-F565-4A4F-B19E-4D804BF7294E}" type="datetimeFigureOut">
              <a:rPr lang="fr-FR" smtClean="0"/>
              <a:pPr/>
              <a:t>17/12/2025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D1CF69B3-F565-4A4F-B19E-4D804BF7294E}" type="datetimeFigureOut">
              <a:rPr lang="fr-FR" smtClean="0"/>
              <a:pPr/>
              <a:t>17/12/2025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6467342-C47A-4852-AFB2-675C89CF1F88}"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D1CF69B3-F565-4A4F-B19E-4D804BF7294E}" type="datetimeFigureOut">
              <a:rPr lang="fr-FR" smtClean="0"/>
              <a:pPr/>
              <a:t>17/12/2025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46467342-C47A-4852-AFB2-675C89CF1F88}"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1CF69B3-F565-4A4F-B19E-4D804BF7294E}" type="datetimeFigureOut">
              <a:rPr lang="fr-FR" smtClean="0"/>
              <a:pPr/>
              <a:t>17/12/2025</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6467342-C47A-4852-AFB2-675C89CF1F88}"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hyperlink" Target="https://www.horizons21.f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dirty="0"/>
          </a:p>
        </p:txBody>
      </p:sp>
      <p:sp>
        <p:nvSpPr>
          <p:cNvPr id="3" name="Sous-titre 2"/>
          <p:cNvSpPr>
            <a:spLocks noGrp="1"/>
          </p:cNvSpPr>
          <p:nvPr>
            <p:ph type="subTitle" idx="1"/>
          </p:nvPr>
        </p:nvSpPr>
        <p:spPr>
          <a:xfrm>
            <a:off x="571472" y="3929066"/>
            <a:ext cx="7816624" cy="1052070"/>
          </a:xfrm>
        </p:spPr>
        <p:txBody>
          <a:bodyPr>
            <a:normAutofit/>
          </a:bodyPr>
          <a:lstStyle/>
          <a:p>
            <a:pPr algn="ctr"/>
            <a:r>
              <a:rPr lang="fr-FR" dirty="0" smtClean="0"/>
              <a:t>REUNION  ORIENTATION POST SECONDE</a:t>
            </a:r>
          </a:p>
          <a:p>
            <a:pPr algn="ctr"/>
            <a:r>
              <a:rPr lang="fr-FR" dirty="0" smtClean="0"/>
              <a:t>A DESTINATION DES PARENTS</a:t>
            </a:r>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080" y="1371599"/>
            <a:ext cx="2670448" cy="1843634"/>
          </a:xfrm>
          <a:prstGeom prst="rect">
            <a:avLst/>
          </a:prstGeom>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359" y="1371599"/>
            <a:ext cx="2722689" cy="1843634"/>
          </a:xfrm>
          <a:prstGeom prst="rect">
            <a:avLst/>
          </a:prstGeom>
        </p:spPr>
      </p:pic>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1528" y="1371601"/>
            <a:ext cx="2450591" cy="185846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1472" y="285728"/>
            <a:ext cx="8229600" cy="1143000"/>
          </a:xfrm>
        </p:spPr>
        <p:txBody>
          <a:bodyPr>
            <a:normAutofit/>
          </a:bodyPr>
          <a:lstStyle/>
          <a:p>
            <a:r>
              <a:rPr lang="fr-FR" sz="4000" dirty="0" smtClean="0"/>
              <a:t>Se réorienter en voie professionnelle</a:t>
            </a:r>
            <a:endParaRPr lang="fr-FR" sz="4000" dirty="0"/>
          </a:p>
        </p:txBody>
      </p:sp>
      <p:sp>
        <p:nvSpPr>
          <p:cNvPr id="3" name="Espace réservé du contenu 2"/>
          <p:cNvSpPr>
            <a:spLocks noGrp="1"/>
          </p:cNvSpPr>
          <p:nvPr>
            <p:ph idx="1"/>
          </p:nvPr>
        </p:nvSpPr>
        <p:spPr/>
        <p:txBody>
          <a:bodyPr>
            <a:normAutofit/>
          </a:bodyPr>
          <a:lstStyle/>
          <a:p>
            <a:r>
              <a:rPr lang="fr-FR" dirty="0" smtClean="0"/>
              <a:t>Un bac professionnel permet de travailler dès l’obtention du diplôme. Ce n’est pas le cas pour un bac général ou technologique qui nécessitent chacun une poursuite d’études (à minima bac+2).</a:t>
            </a:r>
          </a:p>
          <a:p>
            <a:r>
              <a:rPr lang="fr-FR" dirty="0" smtClean="0"/>
              <a:t>Deux possibilités de réorientation:</a:t>
            </a:r>
          </a:p>
          <a:p>
            <a:pPr lvl="1"/>
            <a:r>
              <a:rPr lang="fr-FR" dirty="0" smtClean="0"/>
              <a:t>« Redoublement » en seconde professionnelle</a:t>
            </a:r>
          </a:p>
          <a:p>
            <a:pPr lvl="1"/>
            <a:r>
              <a:rPr lang="fr-FR" dirty="0" smtClean="0"/>
              <a:t>Passerelle en 1</a:t>
            </a:r>
            <a:r>
              <a:rPr lang="fr-FR" baseline="30000" dirty="0" smtClean="0"/>
              <a:t>ère</a:t>
            </a:r>
            <a:r>
              <a:rPr lang="fr-FR" dirty="0" smtClean="0"/>
              <a:t> professionnelle</a:t>
            </a:r>
          </a:p>
          <a:p>
            <a:pPr lvl="1" algn="ctr">
              <a:buNone/>
            </a:pPr>
            <a:endParaRPr lang="fr-FR" dirty="0" smtClean="0">
              <a:solidFill>
                <a:srgbClr val="FF0000"/>
              </a:solidFill>
            </a:endParaRPr>
          </a:p>
          <a:p>
            <a:pPr lvl="1" algn="ctr">
              <a:buNone/>
            </a:pPr>
            <a:r>
              <a:rPr lang="fr-FR" b="1" dirty="0" smtClean="0">
                <a:solidFill>
                  <a:srgbClr val="FF0000"/>
                </a:solidFill>
              </a:rPr>
              <a:t>Dans les deux cas, affectation uniquement dans la limite des places disponibles!</a:t>
            </a:r>
            <a:endParaRPr lang="fr-FR" b="1"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285728"/>
            <a:ext cx="8229600" cy="1143000"/>
          </a:xfrm>
        </p:spPr>
        <p:txBody>
          <a:bodyPr/>
          <a:lstStyle/>
          <a:p>
            <a:pPr algn="ctr"/>
            <a:r>
              <a:rPr lang="fr-FR" dirty="0" smtClean="0"/>
              <a:t>Quelques conseils</a:t>
            </a:r>
            <a:endParaRPr lang="fr-FR" dirty="0"/>
          </a:p>
        </p:txBody>
      </p:sp>
      <p:sp>
        <p:nvSpPr>
          <p:cNvPr id="3" name="Espace réservé du contenu 2"/>
          <p:cNvSpPr>
            <a:spLocks noGrp="1"/>
          </p:cNvSpPr>
          <p:nvPr>
            <p:ph idx="1"/>
          </p:nvPr>
        </p:nvSpPr>
        <p:spPr/>
        <p:txBody>
          <a:bodyPr/>
          <a:lstStyle/>
          <a:p>
            <a:r>
              <a:rPr lang="fr-FR" dirty="0" smtClean="0"/>
              <a:t>Ecouter les conseils des enseignants et la proposition du conseil de classe.</a:t>
            </a:r>
          </a:p>
          <a:p>
            <a:r>
              <a:rPr lang="fr-FR" dirty="0" smtClean="0"/>
              <a:t>Participer aux JPO des établissements.</a:t>
            </a:r>
          </a:p>
          <a:p>
            <a:r>
              <a:rPr lang="fr-FR" dirty="0" smtClean="0"/>
              <a:t>Effectuer un mini stage dans la filière envisagée.</a:t>
            </a:r>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Une année d’échanges</a:t>
            </a:r>
            <a:endParaRPr lang="fr-FR" dirty="0"/>
          </a:p>
        </p:txBody>
      </p:sp>
      <p:sp>
        <p:nvSpPr>
          <p:cNvPr id="3" name="Espace réservé du contenu 2"/>
          <p:cNvSpPr>
            <a:spLocks noGrp="1"/>
          </p:cNvSpPr>
          <p:nvPr>
            <p:ph idx="1"/>
          </p:nvPr>
        </p:nvSpPr>
        <p:spPr/>
        <p:txBody>
          <a:bodyPr>
            <a:normAutofit fontScale="62500" lnSpcReduction="20000"/>
          </a:bodyPr>
          <a:lstStyle/>
          <a:p>
            <a:r>
              <a:rPr lang="fr-FR" b="1" dirty="0" smtClean="0"/>
              <a:t>Vendredi </a:t>
            </a:r>
            <a:r>
              <a:rPr lang="fr-FR" b="1" dirty="0" smtClean="0"/>
              <a:t>19/09</a:t>
            </a:r>
            <a:r>
              <a:rPr lang="fr-FR" dirty="0" smtClean="0"/>
              <a:t>: Réunion de rentrée avec l’équipe de Direction et les professeurs principaux.</a:t>
            </a:r>
          </a:p>
          <a:p>
            <a:r>
              <a:rPr lang="fr-FR" b="1" dirty="0" smtClean="0"/>
              <a:t>Mardi 09/12 et vendredi 12/12</a:t>
            </a:r>
            <a:r>
              <a:rPr lang="fr-FR" dirty="0" smtClean="0"/>
              <a:t>: </a:t>
            </a:r>
            <a:r>
              <a:rPr lang="fr-FR" dirty="0" smtClean="0"/>
              <a:t>Réunion parents/professeurs (remise du bulletin du trimestre 1)</a:t>
            </a:r>
          </a:p>
          <a:p>
            <a:r>
              <a:rPr lang="fr-FR" b="1" dirty="0" smtClean="0"/>
              <a:t>Vendredi 09/01</a:t>
            </a:r>
            <a:r>
              <a:rPr lang="fr-FR" b="1" dirty="0" smtClean="0"/>
              <a:t>: </a:t>
            </a:r>
            <a:r>
              <a:rPr lang="fr-FR" dirty="0" smtClean="0"/>
              <a:t>Réunion post seconde pour les parents.</a:t>
            </a:r>
          </a:p>
          <a:p>
            <a:r>
              <a:rPr lang="fr-FR" b="1" dirty="0" smtClean="0"/>
              <a:t>Du </a:t>
            </a:r>
            <a:r>
              <a:rPr lang="fr-FR" b="1" dirty="0" smtClean="0"/>
              <a:t>12 </a:t>
            </a:r>
            <a:r>
              <a:rPr lang="fr-FR" b="1" dirty="0" smtClean="0"/>
              <a:t>au </a:t>
            </a:r>
            <a:r>
              <a:rPr lang="fr-FR" b="1" dirty="0" smtClean="0"/>
              <a:t>30/01</a:t>
            </a:r>
            <a:r>
              <a:rPr lang="fr-FR" dirty="0" smtClean="0"/>
              <a:t>: Présentation des EDS en classe par les professeurs</a:t>
            </a:r>
          </a:p>
          <a:p>
            <a:r>
              <a:rPr lang="fr-FR" b="1" dirty="0" smtClean="0"/>
              <a:t>Jeudi </a:t>
            </a:r>
            <a:r>
              <a:rPr lang="fr-FR" b="1" dirty="0" smtClean="0"/>
              <a:t>29/01</a:t>
            </a:r>
            <a:r>
              <a:rPr lang="fr-FR" dirty="0" smtClean="0"/>
              <a:t>: Forum de présentation des EDS aux secondes par les élèves</a:t>
            </a:r>
          </a:p>
          <a:p>
            <a:r>
              <a:rPr lang="fr-FR" b="1" dirty="0" smtClean="0">
                <a:solidFill>
                  <a:srgbClr val="FF0000"/>
                </a:solidFill>
              </a:rPr>
              <a:t>Février/Mars 2025</a:t>
            </a:r>
            <a:r>
              <a:rPr lang="fr-FR" dirty="0" smtClean="0">
                <a:solidFill>
                  <a:srgbClr val="FF0000"/>
                </a:solidFill>
              </a:rPr>
              <a:t>: Choix provisoire d’orientation et des EDS </a:t>
            </a:r>
            <a:r>
              <a:rPr lang="fr-FR" sz="2600" dirty="0" smtClean="0">
                <a:solidFill>
                  <a:srgbClr val="FF0000"/>
                </a:solidFill>
              </a:rPr>
              <a:t>via </a:t>
            </a:r>
            <a:r>
              <a:rPr lang="fr-FR" sz="2600" b="1" dirty="0" smtClean="0">
                <a:solidFill>
                  <a:srgbClr val="FF0000"/>
                </a:solidFill>
              </a:rPr>
              <a:t>EDUCONNECT </a:t>
            </a:r>
            <a:r>
              <a:rPr lang="fr-FR" sz="2600" dirty="0" smtClean="0">
                <a:solidFill>
                  <a:srgbClr val="FF0000"/>
                </a:solidFill>
              </a:rPr>
              <a:t>(date limite </a:t>
            </a:r>
            <a:r>
              <a:rPr lang="fr-FR" sz="2600" dirty="0" smtClean="0">
                <a:solidFill>
                  <a:srgbClr val="FF0000"/>
                </a:solidFill>
              </a:rPr>
              <a:t>11/03/26).</a:t>
            </a:r>
            <a:endParaRPr lang="fr-FR" sz="2600" dirty="0" smtClean="0">
              <a:solidFill>
                <a:srgbClr val="FF0000"/>
              </a:solidFill>
            </a:endParaRPr>
          </a:p>
          <a:p>
            <a:r>
              <a:rPr lang="fr-FR" b="1" dirty="0" smtClean="0">
                <a:solidFill>
                  <a:srgbClr val="7030A0"/>
                </a:solidFill>
              </a:rPr>
              <a:t>14 </a:t>
            </a:r>
            <a:r>
              <a:rPr lang="fr-FR" b="1" dirty="0" smtClean="0">
                <a:solidFill>
                  <a:srgbClr val="7030A0"/>
                </a:solidFill>
              </a:rPr>
              <a:t>Mars: Journée portes ouvertes du lycée.</a:t>
            </a:r>
            <a:endParaRPr lang="fr-FR" sz="2600" b="1" dirty="0" smtClean="0">
              <a:solidFill>
                <a:srgbClr val="7030A0"/>
              </a:solidFill>
            </a:endParaRPr>
          </a:p>
          <a:p>
            <a:r>
              <a:rPr lang="fr-FR" b="1" dirty="0" smtClean="0"/>
              <a:t>Mars </a:t>
            </a:r>
            <a:r>
              <a:rPr lang="fr-FR" b="1" dirty="0" smtClean="0"/>
              <a:t>2026: </a:t>
            </a:r>
            <a:r>
              <a:rPr lang="fr-FR" dirty="0" smtClean="0"/>
              <a:t>Conseils de classes du trimestre 2 et réponse avis provisoire (</a:t>
            </a:r>
            <a:r>
              <a:rPr lang="fr-FR" dirty="0" smtClean="0"/>
              <a:t>23/03/2025</a:t>
            </a:r>
            <a:r>
              <a:rPr lang="fr-FR" dirty="0" smtClean="0"/>
              <a:t>).</a:t>
            </a:r>
          </a:p>
          <a:p>
            <a:r>
              <a:rPr lang="fr-FR" b="1" dirty="0" smtClean="0">
                <a:solidFill>
                  <a:srgbClr val="FF0000"/>
                </a:solidFill>
              </a:rPr>
              <a:t>Avril/Mai </a:t>
            </a:r>
            <a:r>
              <a:rPr lang="fr-FR" b="1" dirty="0" smtClean="0">
                <a:solidFill>
                  <a:srgbClr val="FF0000"/>
                </a:solidFill>
              </a:rPr>
              <a:t>2026</a:t>
            </a:r>
            <a:r>
              <a:rPr lang="fr-FR" dirty="0" smtClean="0">
                <a:solidFill>
                  <a:srgbClr val="FF0000"/>
                </a:solidFill>
              </a:rPr>
              <a:t>: </a:t>
            </a:r>
            <a:r>
              <a:rPr lang="fr-FR" dirty="0" smtClean="0">
                <a:solidFill>
                  <a:srgbClr val="FF0000"/>
                </a:solidFill>
              </a:rPr>
              <a:t>Choix définitif d’orientation via EDUCONNECT (Date limite le </a:t>
            </a:r>
            <a:r>
              <a:rPr lang="fr-FR" dirty="0" smtClean="0">
                <a:solidFill>
                  <a:srgbClr val="FF0000"/>
                </a:solidFill>
              </a:rPr>
              <a:t>27/05/2026).</a:t>
            </a:r>
            <a:endParaRPr lang="fr-FR" dirty="0" smtClean="0">
              <a:solidFill>
                <a:srgbClr val="FF0000"/>
              </a:solidFill>
            </a:endParaRPr>
          </a:p>
          <a:p>
            <a:r>
              <a:rPr lang="fr-FR" b="1" dirty="0"/>
              <a:t>Juin </a:t>
            </a:r>
            <a:r>
              <a:rPr lang="fr-FR" b="1" dirty="0" smtClean="0"/>
              <a:t>2026: </a:t>
            </a:r>
            <a:r>
              <a:rPr lang="fr-FR" dirty="0" smtClean="0"/>
              <a:t>Conseils de classe du trimestre 3 et réponse définitive </a:t>
            </a:r>
            <a:r>
              <a:rPr lang="fr-FR" dirty="0" smtClean="0"/>
              <a:t>(06/06/2025</a:t>
            </a:r>
            <a:r>
              <a:rPr lang="fr-FR" dirty="0" smtClean="0"/>
              <a:t>)</a:t>
            </a:r>
          </a:p>
          <a:p>
            <a:pPr marL="0" indent="0">
              <a:buNone/>
            </a:pPr>
            <a:r>
              <a:rPr lang="fr-FR" dirty="0" smtClean="0"/>
              <a:t>	RDV avec le chef d’établissement pour les redoublants ou les changements d’orientation. </a:t>
            </a:r>
            <a:r>
              <a:rPr lang="fr-FR" sz="1900" b="1" dirty="0" smtClean="0">
                <a:solidFill>
                  <a:srgbClr val="FF0000"/>
                </a:solidFill>
              </a:rPr>
              <a:t>Par expérience, tous les élèves s’engagent à travailler l’année N+1, dans les faits, c’est loin d’être le cas…</a:t>
            </a:r>
            <a:endParaRPr lang="fr-FR" sz="1900" b="1"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1043608" y="2708920"/>
            <a:ext cx="7254000" cy="2725228"/>
          </a:xfrm>
        </p:spPr>
        <p:txBody>
          <a:bodyPr>
            <a:normAutofit fontScale="92500" lnSpcReduction="10000"/>
          </a:bodyPr>
          <a:lstStyle/>
          <a:p>
            <a:r>
              <a:rPr lang="fr-FR" dirty="0" smtClean="0">
                <a:solidFill>
                  <a:srgbClr val="475E9F"/>
                </a:solidFill>
                <a:latin typeface="Marianne" panose="02000000000000000000" pitchFamily="2" charset="0"/>
              </a:rPr>
              <a:t>Service en ligne orientation</a:t>
            </a:r>
          </a:p>
          <a:p>
            <a:endParaRPr lang="fr-FR" dirty="0">
              <a:solidFill>
                <a:srgbClr val="475E9F"/>
              </a:solidFill>
              <a:latin typeface="Marianne" panose="02000000000000000000" pitchFamily="2" charset="0"/>
            </a:endParaRPr>
          </a:p>
          <a:p>
            <a:pPr lvl="1"/>
            <a:r>
              <a:rPr lang="fr-FR" sz="2800" b="1" dirty="0" smtClean="0">
                <a:solidFill>
                  <a:srgbClr val="475E9F"/>
                </a:solidFill>
                <a:latin typeface="Marianne" panose="02000000000000000000" pitchFamily="2" charset="0"/>
              </a:rPr>
              <a:t>Comment demander sa voie </a:t>
            </a:r>
            <a:r>
              <a:rPr lang="fr-FR" sz="2800" b="1" dirty="0">
                <a:solidFill>
                  <a:srgbClr val="475E9F"/>
                </a:solidFill>
                <a:latin typeface="Marianne" panose="02000000000000000000" pitchFamily="2" charset="0"/>
              </a:rPr>
              <a:t>d’orientation après </a:t>
            </a:r>
            <a:r>
              <a:rPr lang="fr-FR" sz="2800" b="1" dirty="0" smtClean="0">
                <a:solidFill>
                  <a:srgbClr val="475E9F"/>
                </a:solidFill>
                <a:latin typeface="Marianne" panose="02000000000000000000" pitchFamily="2" charset="0"/>
              </a:rPr>
              <a:t>la 2</a:t>
            </a:r>
            <a:r>
              <a:rPr lang="fr-FR" sz="2800" b="1" baseline="30000" dirty="0" smtClean="0">
                <a:solidFill>
                  <a:srgbClr val="475E9F"/>
                </a:solidFill>
                <a:latin typeface="Marianne" panose="02000000000000000000" pitchFamily="2" charset="0"/>
              </a:rPr>
              <a:t>de </a:t>
            </a:r>
            <a:r>
              <a:rPr lang="fr-FR" sz="2800" b="1" dirty="0" smtClean="0">
                <a:solidFill>
                  <a:srgbClr val="475E9F"/>
                </a:solidFill>
                <a:latin typeface="Marianne" panose="02000000000000000000" pitchFamily="2" charset="0"/>
              </a:rPr>
              <a:t>?</a:t>
            </a:r>
          </a:p>
          <a:p>
            <a:pPr lvl="1"/>
            <a:endParaRPr lang="fr-FR" sz="3200" b="1" dirty="0">
              <a:solidFill>
                <a:srgbClr val="475E9F"/>
              </a:solidFill>
              <a:latin typeface="Marianne" panose="02000000000000000000" pitchFamily="2" charset="0"/>
            </a:endParaRPr>
          </a:p>
          <a:p>
            <a:pPr lvl="1"/>
            <a:r>
              <a:rPr lang="fr-FR" sz="2800" b="1" i="1" dirty="0">
                <a:solidFill>
                  <a:srgbClr val="475E9F"/>
                </a:solidFill>
                <a:latin typeface="Marianne" panose="02000000000000000000" pitchFamily="2" charset="0"/>
              </a:rPr>
              <a:t>Dialogue avec le conseil de classe</a:t>
            </a:r>
          </a:p>
          <a:p>
            <a:pPr lvl="1"/>
            <a:endParaRPr lang="fr-FR" sz="2800" b="1" dirty="0" smtClean="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0" y="1124744"/>
            <a:ext cx="9143999" cy="538609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Se connecter au service en ligne Orientation</a:t>
            </a:r>
          </a:p>
          <a:p>
            <a:endParaRPr lang="fr-FR" sz="3200" b="1" dirty="0" smtClean="0">
              <a:solidFill>
                <a:schemeClr val="bg1"/>
              </a:solidFill>
              <a:latin typeface="Marianne" panose="02000000000000000000" pitchFamily="2" charset="0"/>
            </a:endParaRPr>
          </a:p>
          <a:p>
            <a:r>
              <a:rPr lang="fr-FR" sz="2400" b="1" dirty="0" smtClean="0">
                <a:solidFill>
                  <a:schemeClr val="bg1"/>
                </a:solidFill>
                <a:latin typeface="Marianne" panose="02000000000000000000" pitchFamily="2" charset="0"/>
              </a:rPr>
              <a:t>Compatible avec tous types de supports, tablettes,    smartphones, ordinateurs</a:t>
            </a:r>
          </a:p>
          <a:p>
            <a:endParaRPr lang="fr-FR" sz="2400" b="1" dirty="0" smtClean="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endParaRPr lang="fr-FR" sz="2400" b="1"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8707265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9" name="Titre 8"/>
          <p:cNvSpPr>
            <a:spLocks noGrp="1"/>
          </p:cNvSpPr>
          <p:nvPr>
            <p:ph type="title"/>
          </p:nvPr>
        </p:nvSpPr>
        <p:spPr>
          <a:xfrm>
            <a:off x="611560" y="1040714"/>
            <a:ext cx="8367834" cy="1605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marL="0" indent="0" defTabSz="1219170">
              <a:buNone/>
            </a:pPr>
            <a:endParaRPr lang="fr-FR" b="1" dirty="0" smtClean="0">
              <a:solidFill>
                <a:srgbClr val="000000"/>
              </a:solidFill>
            </a:endParaRPr>
          </a:p>
          <a:p>
            <a:pPr marL="0" indent="0" defTabSz="1219170">
              <a:buNone/>
            </a:pPr>
            <a:r>
              <a:rPr lang="fr-FR" sz="1800" dirty="0" smtClean="0">
                <a:solidFill>
                  <a:srgbClr val="31849B"/>
                </a:solidFill>
                <a:latin typeface="Marianne" panose="02000000000000000000" pitchFamily="2" charset="0"/>
              </a:rPr>
              <a:t>Le compte du représentant légal permet de faire les demandes d’orientation et de prendre connaissance de </a:t>
            </a:r>
            <a:r>
              <a:rPr lang="fr-FR" sz="1800" dirty="0">
                <a:solidFill>
                  <a:srgbClr val="31849B"/>
                </a:solidFill>
                <a:latin typeface="Marianne" panose="02000000000000000000" pitchFamily="2" charset="0"/>
              </a:rPr>
              <a:t>l’avis </a:t>
            </a:r>
            <a:r>
              <a:rPr lang="fr-FR" sz="1800" dirty="0" smtClean="0">
                <a:solidFill>
                  <a:srgbClr val="31849B"/>
                </a:solidFill>
                <a:latin typeface="Marianne" panose="02000000000000000000" pitchFamily="2" charset="0"/>
              </a:rPr>
              <a:t>du conseil </a:t>
            </a:r>
            <a:r>
              <a:rPr lang="fr-FR" sz="1800" dirty="0">
                <a:solidFill>
                  <a:srgbClr val="31849B"/>
                </a:solidFill>
                <a:latin typeface="Marianne" panose="02000000000000000000" pitchFamily="2" charset="0"/>
              </a:rPr>
              <a:t>de </a:t>
            </a:r>
            <a:r>
              <a:rPr lang="fr-FR" sz="1800" dirty="0" smtClean="0">
                <a:solidFill>
                  <a:srgbClr val="31849B"/>
                </a:solidFill>
                <a:latin typeface="Marianne" panose="02000000000000000000" pitchFamily="2" charset="0"/>
              </a:rPr>
              <a:t>classe.</a:t>
            </a:r>
            <a:r>
              <a:rPr lang="fr-FR" sz="1800" dirty="0">
                <a:solidFill>
                  <a:srgbClr val="31849B"/>
                </a:solidFill>
                <a:latin typeface="Marianne" panose="02000000000000000000" pitchFamily="2" charset="0"/>
              </a:rPr>
              <a:t> </a:t>
            </a:r>
            <a:r>
              <a:rPr lang="fr-FR" sz="1800" dirty="0" smtClean="0">
                <a:solidFill>
                  <a:srgbClr val="31849B"/>
                </a:solidFill>
                <a:latin typeface="Marianne" panose="02000000000000000000" pitchFamily="2" charset="0"/>
              </a:rPr>
              <a:t/>
            </a:r>
            <a:br>
              <a:rPr lang="fr-FR" sz="1800" dirty="0" smtClean="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a:p>
            <a:pPr marL="0" indent="0" defTabSz="1219170">
              <a:buNone/>
            </a:pPr>
            <a:r>
              <a:rPr lang="fr-FR" sz="1800" dirty="0" smtClean="0">
                <a:solidFill>
                  <a:srgbClr val="31849B"/>
                </a:solidFill>
                <a:latin typeface="Marianne" panose="02000000000000000000" pitchFamily="2" charset="0"/>
              </a:rPr>
              <a:t>Le compte de l’élève permet uniquement de lire les demandes indiquées et l’avis du conseil de classe</a:t>
            </a:r>
            <a:r>
              <a:rPr lang="fr-FR" sz="1600" dirty="0" smtClean="0">
                <a:solidFill>
                  <a:srgbClr val="31849B"/>
                </a:solidFill>
                <a:latin typeface="Marianne" panose="02000000000000000000" pitchFamily="2" charset="0"/>
              </a:rPr>
              <a:t>.</a:t>
            </a:r>
            <a:endParaRPr lang="fr-FR" sz="2400" dirty="0">
              <a:solidFill>
                <a:srgbClr val="31849B"/>
              </a:solidFill>
              <a:latin typeface="Marianne" panose="02000000000000000000" pitchFamily="2" charset="0"/>
            </a:endParaRPr>
          </a:p>
        </p:txBody>
      </p:sp>
      <p:pic>
        <p:nvPicPr>
          <p:cNvPr id="10" name="Image 9"/>
          <p:cNvPicPr>
            <a:picLocks noChangeAspect="1"/>
          </p:cNvPicPr>
          <p:nvPr/>
        </p:nvPicPr>
        <p:blipFill>
          <a:blip r:embed="rId2"/>
          <a:stretch>
            <a:fillRect/>
          </a:stretch>
        </p:blipFill>
        <p:spPr>
          <a:xfrm>
            <a:off x="539552" y="2606831"/>
            <a:ext cx="8166875" cy="3564000"/>
          </a:xfrm>
          <a:prstGeom prst="rect">
            <a:avLst/>
          </a:prstGeom>
        </p:spPr>
      </p:pic>
    </p:spTree>
    <p:extLst>
      <p:ext uri="{BB962C8B-B14F-4D97-AF65-F5344CB8AC3E}">
        <p14:creationId xmlns:p14="http://schemas.microsoft.com/office/powerpoint/2010/main" val="19413495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9" name="Titre 8"/>
          <p:cNvSpPr>
            <a:spLocks noGrp="1"/>
          </p:cNvSpPr>
          <p:nvPr>
            <p:ph type="title"/>
          </p:nvPr>
        </p:nvSpPr>
        <p:spPr>
          <a:xfrm>
            <a:off x="776166" y="1196752"/>
            <a:ext cx="8367834"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r>
              <a:rPr lang="fr-FR" sz="1800" dirty="0">
                <a:solidFill>
                  <a:srgbClr val="31849B"/>
                </a:solidFill>
                <a:latin typeface="Marianne" panose="02000000000000000000" pitchFamily="2" charset="0"/>
              </a:rPr>
              <a:t>Connexion au portail Scolarité services avec mon compte </a:t>
            </a:r>
            <a:r>
              <a:rPr lang="fr-FR" sz="1800" dirty="0" err="1" smtClean="0">
                <a:solidFill>
                  <a:srgbClr val="31849B"/>
                </a:solidFill>
                <a:latin typeface="Marianne" panose="02000000000000000000" pitchFamily="2" charset="0"/>
              </a:rPr>
              <a:t>EduConnect</a:t>
            </a:r>
            <a:r>
              <a:rPr lang="fr-FR" sz="1800" dirty="0" smtClean="0">
                <a:solidFill>
                  <a:srgbClr val="31849B"/>
                </a:solidFill>
                <a:latin typeface="Marianne" panose="02000000000000000000" pitchFamily="2" charset="0"/>
              </a:rPr>
              <a:t>,</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l’identifiant </a:t>
            </a:r>
            <a:r>
              <a:rPr lang="fr-FR" sz="1800" dirty="0">
                <a:solidFill>
                  <a:srgbClr val="31849B"/>
                </a:solidFill>
                <a:latin typeface="Marianne" panose="02000000000000000000" pitchFamily="2" charset="0"/>
              </a:rPr>
              <a:t>et le mot de passe  transmis par le chef d’établissement</a:t>
            </a:r>
          </a:p>
        </p:txBody>
      </p:sp>
      <p:pic>
        <p:nvPicPr>
          <p:cNvPr id="7" name="Image 6"/>
          <p:cNvPicPr>
            <a:picLocks noChangeAspect="1"/>
          </p:cNvPicPr>
          <p:nvPr/>
        </p:nvPicPr>
        <p:blipFill>
          <a:blip r:embed="rId2"/>
          <a:stretch>
            <a:fillRect/>
          </a:stretch>
        </p:blipFill>
        <p:spPr>
          <a:xfrm>
            <a:off x="1152161" y="2130000"/>
            <a:ext cx="6461839" cy="4248000"/>
          </a:xfrm>
          <a:prstGeom prst="rect">
            <a:avLst/>
          </a:prstGeom>
        </p:spPr>
      </p:pic>
    </p:spTree>
    <p:extLst>
      <p:ext uri="{BB962C8B-B14F-4D97-AF65-F5344CB8AC3E}">
        <p14:creationId xmlns:p14="http://schemas.microsoft.com/office/powerpoint/2010/main" val="8448691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9" name="Titre 8"/>
          <p:cNvSpPr>
            <a:spLocks noGrp="1"/>
          </p:cNvSpPr>
          <p:nvPr>
            <p:ph type="title"/>
          </p:nvPr>
        </p:nvSpPr>
        <p:spPr>
          <a:xfrm>
            <a:off x="1043608" y="908720"/>
            <a:ext cx="6151390"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Accès aux services en ligne dans le menu Mes </a:t>
            </a:r>
            <a:r>
              <a:rPr lang="fr-FR" sz="1800" dirty="0" smtClean="0">
                <a:solidFill>
                  <a:srgbClr val="31849B"/>
                </a:solidFill>
                <a:latin typeface="Marianne" panose="02000000000000000000" pitchFamily="2" charset="0"/>
              </a:rPr>
              <a:t>services</a:t>
            </a:r>
            <a:endParaRPr lang="fr-FR" sz="1800" dirty="0">
              <a:solidFill>
                <a:srgbClr val="31849B"/>
              </a:solidFill>
            </a:endParaRPr>
          </a:p>
        </p:txBody>
      </p:sp>
      <p:pic>
        <p:nvPicPr>
          <p:cNvPr id="10" name="Image 9"/>
          <p:cNvPicPr>
            <a:picLocks noChangeAspect="1"/>
          </p:cNvPicPr>
          <p:nvPr/>
        </p:nvPicPr>
        <p:blipFill>
          <a:blip r:embed="rId2"/>
          <a:stretch>
            <a:fillRect/>
          </a:stretch>
        </p:blipFill>
        <p:spPr>
          <a:xfrm>
            <a:off x="1187624" y="1722853"/>
            <a:ext cx="6327044" cy="4644000"/>
          </a:xfrm>
          <a:prstGeom prst="rect">
            <a:avLst/>
          </a:prstGeom>
        </p:spPr>
      </p:pic>
    </p:spTree>
    <p:extLst>
      <p:ext uri="{BB962C8B-B14F-4D97-AF65-F5344CB8AC3E}">
        <p14:creationId xmlns:p14="http://schemas.microsoft.com/office/powerpoint/2010/main" val="22682738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9" name="Titre 8"/>
          <p:cNvSpPr>
            <a:spLocks noGrp="1"/>
          </p:cNvSpPr>
          <p:nvPr>
            <p:ph type="title"/>
          </p:nvPr>
        </p:nvSpPr>
        <p:spPr>
          <a:xfrm>
            <a:off x="1043608" y="1484784"/>
            <a:ext cx="746223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marL="0" indent="0">
              <a:buNone/>
            </a:pPr>
            <a:r>
              <a:rPr lang="fr-FR" sz="1800" dirty="0" smtClean="0">
                <a:solidFill>
                  <a:srgbClr val="31849B"/>
                </a:solidFill>
                <a:latin typeface="Marianne" panose="02000000000000000000" pitchFamily="2" charset="0"/>
              </a:rPr>
              <a:t>Sur la page d’accueil de Scolarité services je clique sur Orientation à partir de la date indiquée par le chef d’établissement.</a:t>
            </a: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pic>
        <p:nvPicPr>
          <p:cNvPr id="2" name="Image 1"/>
          <p:cNvPicPr>
            <a:picLocks noChangeAspect="1"/>
          </p:cNvPicPr>
          <p:nvPr/>
        </p:nvPicPr>
        <p:blipFill>
          <a:blip r:embed="rId2"/>
          <a:stretch>
            <a:fillRect/>
          </a:stretch>
        </p:blipFill>
        <p:spPr>
          <a:xfrm>
            <a:off x="123810" y="1743111"/>
            <a:ext cx="9016726" cy="4500000"/>
          </a:xfrm>
          <a:prstGeom prst="rect">
            <a:avLst/>
          </a:prstGeom>
        </p:spPr>
      </p:pic>
    </p:spTree>
    <p:extLst>
      <p:ext uri="{BB962C8B-B14F-4D97-AF65-F5344CB8AC3E}">
        <p14:creationId xmlns:p14="http://schemas.microsoft.com/office/powerpoint/2010/main" val="15461223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1" y="1412776"/>
            <a:ext cx="9143999" cy="538609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Demander sa voie d’orientation après la 2</a:t>
            </a:r>
            <a:r>
              <a:rPr lang="fr-FR" sz="3200" b="1" baseline="30000" dirty="0" smtClean="0">
                <a:solidFill>
                  <a:schemeClr val="bg1"/>
                </a:solidFill>
                <a:latin typeface="Marianne" panose="02000000000000000000" pitchFamily="2" charset="0"/>
              </a:rPr>
              <a:t>de</a:t>
            </a:r>
            <a:endParaRPr lang="fr-FR" sz="3200" b="1"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b="1" i="1" dirty="0" smtClean="0">
              <a:solidFill>
                <a:schemeClr val="bg1"/>
              </a:solidFill>
              <a:latin typeface="Marianne" panose="02000000000000000000" pitchFamily="2" charset="0"/>
            </a:endParaRPr>
          </a:p>
          <a:p>
            <a:r>
              <a:rPr lang="fr-FR" sz="2400" b="1" i="1" dirty="0" smtClean="0">
                <a:solidFill>
                  <a:schemeClr val="bg1"/>
                </a:solidFill>
                <a:latin typeface="Marianne" panose="02000000000000000000" pitchFamily="2" charset="0"/>
              </a:rPr>
              <a:t>Dialogue </a:t>
            </a:r>
            <a:r>
              <a:rPr lang="fr-FR" sz="2400" b="1" i="1" dirty="0">
                <a:solidFill>
                  <a:schemeClr val="bg1"/>
                </a:solidFill>
                <a:latin typeface="Marianne" panose="02000000000000000000" pitchFamily="2" charset="0"/>
              </a:rPr>
              <a:t>avec le conseil de </a:t>
            </a:r>
            <a:r>
              <a:rPr lang="fr-FR" sz="2400" b="1" i="1" dirty="0" smtClean="0">
                <a:solidFill>
                  <a:schemeClr val="bg1"/>
                </a:solidFill>
                <a:latin typeface="Marianne" panose="02000000000000000000" pitchFamily="2" charset="0"/>
              </a:rPr>
              <a:t>classe</a:t>
            </a:r>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8119148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La seconde: un palier d’orientation</a:t>
            </a:r>
            <a:endParaRPr lang="fr-FR" dirty="0"/>
          </a:p>
        </p:txBody>
      </p:sp>
      <p:sp>
        <p:nvSpPr>
          <p:cNvPr id="3" name="Espace réservé du contenu 2"/>
          <p:cNvSpPr>
            <a:spLocks noGrp="1"/>
          </p:cNvSpPr>
          <p:nvPr>
            <p:ph idx="1"/>
          </p:nvPr>
        </p:nvSpPr>
        <p:spPr>
          <a:xfrm>
            <a:off x="428596" y="2357430"/>
            <a:ext cx="8229600" cy="4389120"/>
          </a:xfrm>
        </p:spPr>
        <p:txBody>
          <a:bodyPr/>
          <a:lstStyle/>
          <a:p>
            <a:r>
              <a:rPr lang="fr-FR" dirty="0" smtClean="0"/>
              <a:t>Poursuite d’études en 1</a:t>
            </a:r>
            <a:r>
              <a:rPr lang="fr-FR" baseline="30000" dirty="0" smtClean="0"/>
              <a:t>ère</a:t>
            </a:r>
            <a:r>
              <a:rPr lang="fr-FR" dirty="0" smtClean="0"/>
              <a:t> générale</a:t>
            </a:r>
          </a:p>
          <a:p>
            <a:r>
              <a:rPr lang="fr-FR" dirty="0" smtClean="0"/>
              <a:t>Poursuite d’étude en 1</a:t>
            </a:r>
            <a:r>
              <a:rPr lang="fr-FR" baseline="30000" dirty="0" smtClean="0"/>
              <a:t>ère</a:t>
            </a:r>
            <a:r>
              <a:rPr lang="fr-FR" dirty="0" smtClean="0"/>
              <a:t> technologique</a:t>
            </a:r>
          </a:p>
          <a:p>
            <a:r>
              <a:rPr lang="fr-FR" dirty="0" smtClean="0"/>
              <a:t>Passerelle ou réorientation vers un lycée professionnel</a:t>
            </a:r>
          </a:p>
          <a:p>
            <a:endParaRPr lang="fr-FR" dirty="0" smtClean="0"/>
          </a:p>
          <a:p>
            <a:r>
              <a:rPr lang="fr-FR" dirty="0" smtClean="0"/>
              <a:t>Le redoublement n’est pas un « choix d’orientation » et ne doit être utilisé qu’à la condition que l’élève ait un vrai projet et se remobilise dans ces études.</a:t>
            </a:r>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9" name="Titre 8"/>
          <p:cNvSpPr>
            <a:spLocks noGrp="1"/>
          </p:cNvSpPr>
          <p:nvPr>
            <p:ph type="title"/>
          </p:nvPr>
        </p:nvSpPr>
        <p:spPr>
          <a:xfrm>
            <a:off x="1115616" y="2204864"/>
            <a:ext cx="7272808" cy="20882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marL="0" indent="0">
              <a:buNone/>
            </a:pPr>
            <a:r>
              <a:rPr lang="fr-FR" sz="1800" dirty="0">
                <a:solidFill>
                  <a:srgbClr val="31849B"/>
                </a:solidFill>
                <a:latin typeface="Marianne" panose="02000000000000000000" pitchFamily="2" charset="0"/>
              </a:rPr>
              <a:t>Un seul des représentants légaux de l’élève peut faire la saisie des intentions</a:t>
            </a:r>
            <a:r>
              <a:rPr lang="fr-FR" sz="1800" dirty="0" smtClean="0">
                <a:solidFill>
                  <a:srgbClr val="31849B"/>
                </a:solidFill>
                <a:latin typeface="Marianne" panose="02000000000000000000" pitchFamily="2" charset="0"/>
              </a:rPr>
              <a:t>.</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L’accusé de réception des avis du conseil de classe pourra être fait indifféremment par l’un ou l’autre des représentants légaux</a:t>
            </a:r>
            <a:r>
              <a:rPr lang="fr-FR" sz="1800" dirty="0" smtClean="0">
                <a:solidFill>
                  <a:srgbClr val="31849B"/>
                </a:solidFill>
                <a:latin typeface="Marianne" panose="02000000000000000000" pitchFamily="2" charset="0"/>
              </a:rPr>
              <a:t>.</a:t>
            </a:r>
            <a:br>
              <a:rPr lang="fr-FR" sz="1800" dirty="0" smtClean="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En cas de difficulté les responsables légaux peuvent s’adresser au </a:t>
            </a:r>
            <a:r>
              <a:rPr lang="fr-FR" sz="1800">
                <a:solidFill>
                  <a:srgbClr val="31849B"/>
                </a:solidFill>
                <a:latin typeface="Marianne" panose="02000000000000000000" pitchFamily="2" charset="0"/>
              </a:rPr>
              <a:t>chef </a:t>
            </a:r>
            <a:r>
              <a:rPr lang="fr-FR" sz="1800" smtClean="0">
                <a:solidFill>
                  <a:srgbClr val="31849B"/>
                </a:solidFill>
                <a:latin typeface="Marianne" panose="02000000000000000000" pitchFamily="2" charset="0"/>
              </a:rPr>
              <a:t>d’établissement.</a:t>
            </a: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34243093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pic>
        <p:nvPicPr>
          <p:cNvPr id="3" name="Image 2"/>
          <p:cNvPicPr>
            <a:picLocks noChangeAspect="1"/>
          </p:cNvPicPr>
          <p:nvPr/>
        </p:nvPicPr>
        <p:blipFill>
          <a:blip r:embed="rId2"/>
          <a:stretch>
            <a:fillRect/>
          </a:stretch>
        </p:blipFill>
        <p:spPr>
          <a:xfrm>
            <a:off x="1691680" y="762000"/>
            <a:ext cx="6350839" cy="5616000"/>
          </a:xfrm>
          <a:prstGeom prst="rect">
            <a:avLst/>
          </a:prstGeom>
        </p:spPr>
      </p:pic>
      <p:sp>
        <p:nvSpPr>
          <p:cNvPr id="9" name="Titre 8"/>
          <p:cNvSpPr>
            <a:spLocks noGrp="1"/>
          </p:cNvSpPr>
          <p:nvPr>
            <p:ph type="title"/>
          </p:nvPr>
        </p:nvSpPr>
        <p:spPr>
          <a:xfrm>
            <a:off x="323528" y="3429000"/>
            <a:ext cx="2952328"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marL="0" indent="0">
              <a:buNone/>
            </a:pPr>
            <a:r>
              <a:rPr lang="fr-FR" sz="1800" dirty="0" smtClean="0">
                <a:solidFill>
                  <a:srgbClr val="31849B"/>
                </a:solidFill>
                <a:latin typeface="Marianne" panose="02000000000000000000" pitchFamily="2" charset="0"/>
              </a:rPr>
              <a:t>Les étapes sont présentées avec des conseils pour s’informer et préparer son projet d’orientation</a:t>
            </a: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38210559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pic>
        <p:nvPicPr>
          <p:cNvPr id="3" name="Image 2"/>
          <p:cNvPicPr>
            <a:picLocks noChangeAspect="1"/>
          </p:cNvPicPr>
          <p:nvPr/>
        </p:nvPicPr>
        <p:blipFill>
          <a:blip r:embed="rId2"/>
          <a:stretch>
            <a:fillRect/>
          </a:stretch>
        </p:blipFill>
        <p:spPr>
          <a:xfrm>
            <a:off x="1720962" y="764704"/>
            <a:ext cx="7084742" cy="5508000"/>
          </a:xfrm>
          <a:prstGeom prst="rect">
            <a:avLst/>
          </a:prstGeom>
        </p:spPr>
      </p:pic>
      <p:sp>
        <p:nvSpPr>
          <p:cNvPr id="9" name="Titre 8"/>
          <p:cNvSpPr>
            <a:spLocks noGrp="1"/>
          </p:cNvSpPr>
          <p:nvPr>
            <p:ph type="title"/>
          </p:nvPr>
        </p:nvSpPr>
        <p:spPr>
          <a:xfrm>
            <a:off x="539552" y="3789040"/>
            <a:ext cx="3060808" cy="9567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marL="0" indent="0">
              <a:buNone/>
            </a:pPr>
            <a:r>
              <a:rPr lang="fr-FR" sz="1800" dirty="0">
                <a:solidFill>
                  <a:srgbClr val="31849B"/>
                </a:solidFill>
                <a:latin typeface="Marianne" panose="02000000000000000000" pitchFamily="2" charset="0"/>
              </a:rPr>
              <a:t>Le bouton </a:t>
            </a:r>
            <a:r>
              <a:rPr lang="fr-FR" sz="1800" dirty="0" smtClean="0">
                <a:solidFill>
                  <a:srgbClr val="31849B"/>
                </a:solidFill>
                <a:latin typeface="Marianne" panose="02000000000000000000" pitchFamily="2" charset="0"/>
              </a:rPr>
              <a:t>+ </a:t>
            </a:r>
            <a:r>
              <a:rPr lang="fr-FR" sz="1800" dirty="0">
                <a:solidFill>
                  <a:srgbClr val="31849B"/>
                </a:solidFill>
                <a:latin typeface="Marianne" panose="02000000000000000000" pitchFamily="2" charset="0"/>
              </a:rPr>
              <a:t>Ajouter une </a:t>
            </a:r>
            <a:r>
              <a:rPr lang="fr-FR" sz="1800" dirty="0" smtClean="0">
                <a:solidFill>
                  <a:srgbClr val="31849B"/>
                </a:solidFill>
                <a:latin typeface="Marianne" panose="02000000000000000000" pitchFamily="2" charset="0"/>
              </a:rPr>
              <a:t>intention </a:t>
            </a:r>
            <a:r>
              <a:rPr lang="fr-FR" sz="1800" dirty="0">
                <a:solidFill>
                  <a:srgbClr val="31849B"/>
                </a:solidFill>
                <a:latin typeface="Marianne" panose="02000000000000000000" pitchFamily="2" charset="0"/>
              </a:rPr>
              <a:t>ouvre une pop-up qui permet la sélection d’une voie </a:t>
            </a:r>
            <a:r>
              <a:rPr lang="fr-FR" sz="1800" dirty="0" smtClean="0">
                <a:solidFill>
                  <a:srgbClr val="31849B"/>
                </a:solidFill>
                <a:latin typeface="Marianne" panose="02000000000000000000" pitchFamily="2" charset="0"/>
              </a:rPr>
              <a:t>d’orientation</a:t>
            </a: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5559658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9" name="Titre 8"/>
          <p:cNvSpPr>
            <a:spLocks noGrp="1"/>
          </p:cNvSpPr>
          <p:nvPr>
            <p:ph type="title"/>
          </p:nvPr>
        </p:nvSpPr>
        <p:spPr>
          <a:xfrm>
            <a:off x="1181730" y="1369141"/>
            <a:ext cx="7017270"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marL="0" indent="0">
              <a:buNone/>
            </a:pPr>
            <a:r>
              <a:rPr lang="fr-FR" sz="1800" dirty="0">
                <a:solidFill>
                  <a:srgbClr val="31849B"/>
                </a:solidFill>
                <a:latin typeface="Marianne" panose="02000000000000000000" pitchFamily="2" charset="0"/>
              </a:rPr>
              <a:t>La sélection d’une voie se fait dans l’ordre de préférence, il est possible de les modifier jusqu’à la fermeture du service en ligne Orientation à la date indiquée par le chef d’établissement</a:t>
            </a:r>
            <a:r>
              <a:rPr lang="fr-FR" sz="1800" dirty="0" smtClean="0">
                <a:solidFill>
                  <a:srgbClr val="002060"/>
                </a:solidFill>
                <a:latin typeface="Marianne" panose="02000000000000000000" pitchFamily="2" charset="0"/>
              </a:rPr>
              <a:t>.</a:t>
            </a:r>
            <a:r>
              <a:rPr lang="fr-FR" sz="1800" dirty="0">
                <a:solidFill>
                  <a:srgbClr val="002060"/>
                </a:solidFill>
                <a:latin typeface="Marianne" panose="02000000000000000000" pitchFamily="2" charset="0"/>
              </a:rPr>
              <a:t/>
            </a:r>
            <a:br>
              <a:rPr lang="fr-FR" sz="1800" dirty="0">
                <a:solidFill>
                  <a:srgbClr val="002060"/>
                </a:solidFill>
                <a:latin typeface="Marianne" panose="02000000000000000000" pitchFamily="2" charset="0"/>
              </a:rPr>
            </a:br>
            <a:endParaRPr lang="fr-FR" sz="1800" dirty="0">
              <a:solidFill>
                <a:srgbClr val="002060"/>
              </a:solidFill>
              <a:latin typeface="Marianne" panose="02000000000000000000" pitchFamily="2" charset="0"/>
            </a:endParaRPr>
          </a:p>
        </p:txBody>
      </p:sp>
      <p:pic>
        <p:nvPicPr>
          <p:cNvPr id="8" name="Image 7"/>
          <p:cNvPicPr>
            <a:picLocks noChangeAspect="1"/>
          </p:cNvPicPr>
          <p:nvPr/>
        </p:nvPicPr>
        <p:blipFill>
          <a:blip r:embed="rId2"/>
          <a:stretch>
            <a:fillRect/>
          </a:stretch>
        </p:blipFill>
        <p:spPr>
          <a:xfrm>
            <a:off x="365370" y="1988840"/>
            <a:ext cx="8649990" cy="3888000"/>
          </a:xfrm>
          <a:prstGeom prst="rect">
            <a:avLst/>
          </a:prstGeom>
        </p:spPr>
      </p:pic>
    </p:spTree>
    <p:extLst>
      <p:ext uri="{BB962C8B-B14F-4D97-AF65-F5344CB8AC3E}">
        <p14:creationId xmlns:p14="http://schemas.microsoft.com/office/powerpoint/2010/main" val="40173893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1" y="1628800"/>
            <a:ext cx="9143999" cy="4893647"/>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Valider </a:t>
            </a:r>
            <a:r>
              <a:rPr lang="fr-FR" sz="3200" b="1" dirty="0">
                <a:solidFill>
                  <a:schemeClr val="bg1"/>
                </a:solidFill>
                <a:latin typeface="Marianne" panose="02000000000000000000" pitchFamily="2" charset="0"/>
              </a:rPr>
              <a:t>l</a:t>
            </a:r>
            <a:r>
              <a:rPr lang="fr-FR" sz="3200" b="1" dirty="0" smtClean="0">
                <a:solidFill>
                  <a:schemeClr val="bg1"/>
                </a:solidFill>
                <a:latin typeface="Marianne" panose="02000000000000000000" pitchFamily="2" charset="0"/>
              </a:rPr>
              <a:t>es demandes d’orientation</a:t>
            </a:r>
            <a:endParaRPr lang="fr-FR" sz="3200" b="1"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9273290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pic>
        <p:nvPicPr>
          <p:cNvPr id="5" name="Image 4"/>
          <p:cNvPicPr>
            <a:picLocks noChangeAspect="1"/>
          </p:cNvPicPr>
          <p:nvPr/>
        </p:nvPicPr>
        <p:blipFill>
          <a:blip r:embed="rId2"/>
          <a:stretch>
            <a:fillRect/>
          </a:stretch>
        </p:blipFill>
        <p:spPr>
          <a:xfrm>
            <a:off x="2124610" y="871352"/>
            <a:ext cx="5758875" cy="5400000"/>
          </a:xfrm>
          <a:prstGeom prst="rect">
            <a:avLst/>
          </a:prstGeom>
        </p:spPr>
      </p:pic>
      <p:sp>
        <p:nvSpPr>
          <p:cNvPr id="9" name="Titre 8"/>
          <p:cNvSpPr>
            <a:spLocks noGrp="1"/>
          </p:cNvSpPr>
          <p:nvPr>
            <p:ph type="title"/>
          </p:nvPr>
        </p:nvSpPr>
        <p:spPr>
          <a:xfrm>
            <a:off x="467545" y="3789040"/>
            <a:ext cx="3096344" cy="5013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marL="0" indent="0">
              <a:buNone/>
            </a:pPr>
            <a:r>
              <a:rPr lang="fr-FR" sz="1800" dirty="0">
                <a:solidFill>
                  <a:srgbClr val="31849B"/>
                </a:solidFill>
                <a:latin typeface="Marianne" panose="02000000000000000000" pitchFamily="2" charset="0"/>
              </a:rPr>
              <a:t>Le récapitulatif des </a:t>
            </a:r>
            <a:r>
              <a:rPr lang="fr-FR" sz="1800" dirty="0" smtClean="0">
                <a:solidFill>
                  <a:srgbClr val="31849B"/>
                </a:solidFill>
                <a:latin typeface="Marianne" panose="02000000000000000000" pitchFamily="2" charset="0"/>
              </a:rPr>
              <a:t>demandes doit </a:t>
            </a:r>
            <a:r>
              <a:rPr lang="fr-FR" sz="1800" dirty="0">
                <a:solidFill>
                  <a:srgbClr val="31849B"/>
                </a:solidFill>
                <a:latin typeface="Marianne" panose="02000000000000000000" pitchFamily="2" charset="0"/>
              </a:rPr>
              <a:t>être validé pour être enregistré.</a:t>
            </a:r>
          </a:p>
        </p:txBody>
      </p:sp>
    </p:spTree>
    <p:extLst>
      <p:ext uri="{BB962C8B-B14F-4D97-AF65-F5344CB8AC3E}">
        <p14:creationId xmlns:p14="http://schemas.microsoft.com/office/powerpoint/2010/main" val="31449782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pic>
        <p:nvPicPr>
          <p:cNvPr id="5" name="Image 4"/>
          <p:cNvPicPr>
            <a:picLocks noChangeAspect="1"/>
          </p:cNvPicPr>
          <p:nvPr/>
        </p:nvPicPr>
        <p:blipFill>
          <a:blip r:embed="rId2"/>
          <a:stretch>
            <a:fillRect/>
          </a:stretch>
        </p:blipFill>
        <p:spPr>
          <a:xfrm>
            <a:off x="2570723" y="823158"/>
            <a:ext cx="5645656" cy="5544000"/>
          </a:xfrm>
          <a:prstGeom prst="rect">
            <a:avLst/>
          </a:prstGeom>
        </p:spPr>
      </p:pic>
      <p:sp>
        <p:nvSpPr>
          <p:cNvPr id="8" name="Rectangle 7"/>
          <p:cNvSpPr/>
          <p:nvPr/>
        </p:nvSpPr>
        <p:spPr>
          <a:xfrm>
            <a:off x="222272" y="3356992"/>
            <a:ext cx="3770366" cy="2304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31849B"/>
                </a:solidFill>
                <a:latin typeface="Marianne" panose="02000000000000000000" pitchFamily="2" charset="0"/>
              </a:rPr>
              <a:t>Un courriel </a:t>
            </a:r>
            <a:r>
              <a:rPr lang="fr-FR" sz="1600" b="1" dirty="0">
                <a:solidFill>
                  <a:srgbClr val="31849B"/>
                </a:solidFill>
                <a:latin typeface="Marianne" panose="02000000000000000000" pitchFamily="2" charset="0"/>
              </a:rPr>
              <a:t>avec le récapitulatif des intentions d’orientation </a:t>
            </a:r>
            <a:r>
              <a:rPr lang="fr-FR" sz="1600" b="1" dirty="0" smtClean="0">
                <a:solidFill>
                  <a:srgbClr val="31849B"/>
                </a:solidFill>
                <a:latin typeface="Marianne" panose="02000000000000000000" pitchFamily="2" charset="0"/>
              </a:rPr>
              <a:t>validées</a:t>
            </a:r>
            <a:r>
              <a:rPr lang="fr-FR" sz="1600" b="1" dirty="0">
                <a:solidFill>
                  <a:srgbClr val="31849B"/>
                </a:solidFill>
                <a:latin typeface="Marianne" panose="02000000000000000000" pitchFamily="2" charset="0"/>
              </a:rPr>
              <a:t> est transmis à chaque représentant </a:t>
            </a:r>
            <a:r>
              <a:rPr lang="fr-FR" sz="1600" b="1" dirty="0" smtClean="0">
                <a:solidFill>
                  <a:srgbClr val="31849B"/>
                </a:solidFill>
                <a:latin typeface="Marianne" panose="02000000000000000000" pitchFamily="2" charset="0"/>
              </a:rPr>
              <a:t>légal. </a:t>
            </a:r>
          </a:p>
          <a:p>
            <a:endParaRPr lang="fr-FR" sz="1600" b="1" dirty="0">
              <a:solidFill>
                <a:srgbClr val="31849B"/>
              </a:solidFill>
              <a:latin typeface="Marianne" panose="02000000000000000000" pitchFamily="2" charset="0"/>
            </a:endParaRPr>
          </a:p>
          <a:p>
            <a:r>
              <a:rPr lang="fr-FR" sz="1600" b="1" dirty="0" smtClean="0">
                <a:solidFill>
                  <a:srgbClr val="31849B"/>
                </a:solidFill>
                <a:latin typeface="Marianne" panose="02000000000000000000" pitchFamily="2" charset="0"/>
              </a:rPr>
              <a:t>Les intentions peuvent être modifiées jusqu’à la fermeture du service. </a:t>
            </a:r>
            <a:endParaRPr lang="fr-FR" sz="1600" b="1" dirty="0">
              <a:solidFill>
                <a:srgbClr val="31849B"/>
              </a:solidFill>
              <a:latin typeface="Marianne" panose="02000000000000000000" pitchFamily="2" charset="0"/>
            </a:endParaRPr>
          </a:p>
        </p:txBody>
      </p:sp>
    </p:spTree>
    <p:extLst>
      <p:ext uri="{BB962C8B-B14F-4D97-AF65-F5344CB8AC3E}">
        <p14:creationId xmlns:p14="http://schemas.microsoft.com/office/powerpoint/2010/main" val="12023920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2340" y="1484353"/>
            <a:ext cx="9143999" cy="501675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Prendre connaissance de l’avis du conseil de classe</a:t>
            </a:r>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5256067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2" name="Rectangle 1"/>
          <p:cNvSpPr/>
          <p:nvPr/>
        </p:nvSpPr>
        <p:spPr>
          <a:xfrm>
            <a:off x="755576" y="905896"/>
            <a:ext cx="7920880" cy="923330"/>
          </a:xfrm>
          <a:prstGeom prst="rect">
            <a:avLst/>
          </a:prstGeom>
        </p:spPr>
        <p:txBody>
          <a:bodyPr wrap="square">
            <a:spAutoFit/>
          </a:bodyPr>
          <a:lstStyle/>
          <a:p>
            <a:r>
              <a:rPr lang="fr-FR" b="1" dirty="0">
                <a:solidFill>
                  <a:srgbClr val="31849B"/>
                </a:solidFill>
                <a:latin typeface="Marianne" panose="02000000000000000000" pitchFamily="2" charset="0"/>
              </a:rPr>
              <a:t>L’accusé de réception des avis du conseil de </a:t>
            </a:r>
            <a:r>
              <a:rPr lang="fr-FR" b="1">
                <a:solidFill>
                  <a:srgbClr val="31849B"/>
                </a:solidFill>
                <a:latin typeface="Marianne" panose="02000000000000000000" pitchFamily="2" charset="0"/>
              </a:rPr>
              <a:t>classe </a:t>
            </a:r>
            <a:r>
              <a:rPr lang="fr-FR" b="1" smtClean="0">
                <a:solidFill>
                  <a:srgbClr val="31849B"/>
                </a:solidFill>
                <a:latin typeface="Marianne" panose="02000000000000000000" pitchFamily="2" charset="0"/>
              </a:rPr>
              <a:t>peut </a:t>
            </a:r>
            <a:r>
              <a:rPr lang="fr-FR" b="1" dirty="0">
                <a:solidFill>
                  <a:srgbClr val="31849B"/>
                </a:solidFill>
                <a:latin typeface="Marianne" panose="02000000000000000000" pitchFamily="2" charset="0"/>
              </a:rPr>
              <a:t>être effectué indifféremment par l’un ou l’autre des représentants légaux</a:t>
            </a:r>
            <a:r>
              <a:rPr lang="fr-FR" dirty="0">
                <a:solidFill>
                  <a:srgbClr val="31849B"/>
                </a:solidFill>
                <a:latin typeface="Marianne" panose="02000000000000000000" pitchFamily="2" charset="0"/>
              </a:rPr>
              <a:t>.</a:t>
            </a:r>
          </a:p>
          <a:p>
            <a:endParaRPr lang="fr-FR" dirty="0">
              <a:latin typeface="Marianne" panose="02000000000000000000" pitchFamily="2" charset="0"/>
            </a:endParaRPr>
          </a:p>
        </p:txBody>
      </p:sp>
      <p:pic>
        <p:nvPicPr>
          <p:cNvPr id="3" name="Image 2"/>
          <p:cNvPicPr>
            <a:picLocks noChangeAspect="1"/>
          </p:cNvPicPr>
          <p:nvPr/>
        </p:nvPicPr>
        <p:blipFill>
          <a:blip r:embed="rId2"/>
          <a:stretch>
            <a:fillRect/>
          </a:stretch>
        </p:blipFill>
        <p:spPr>
          <a:xfrm>
            <a:off x="669063" y="1628800"/>
            <a:ext cx="7719251" cy="4572000"/>
          </a:xfrm>
          <a:prstGeom prst="rect">
            <a:avLst/>
          </a:prstGeom>
        </p:spPr>
      </p:pic>
    </p:spTree>
    <p:extLst>
      <p:ext uri="{BB962C8B-B14F-4D97-AF65-F5344CB8AC3E}">
        <p14:creationId xmlns:p14="http://schemas.microsoft.com/office/powerpoint/2010/main" val="7156524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357166"/>
            <a:ext cx="8229600" cy="1143000"/>
          </a:xfrm>
        </p:spPr>
        <p:txBody>
          <a:bodyPr/>
          <a:lstStyle/>
          <a:p>
            <a:pPr algn="ctr"/>
            <a:r>
              <a:rPr lang="fr-FR" dirty="0" smtClean="0"/>
              <a:t>Pour vous aider:</a:t>
            </a:r>
            <a:endParaRPr lang="fr-FR" dirty="0"/>
          </a:p>
        </p:txBody>
      </p:sp>
      <p:sp>
        <p:nvSpPr>
          <p:cNvPr id="3" name="Espace réservé du contenu 2"/>
          <p:cNvSpPr>
            <a:spLocks noGrp="1"/>
          </p:cNvSpPr>
          <p:nvPr>
            <p:ph idx="1"/>
          </p:nvPr>
        </p:nvSpPr>
        <p:spPr/>
        <p:txBody>
          <a:bodyPr/>
          <a:lstStyle/>
          <a:p>
            <a:r>
              <a:rPr lang="fr-FR" dirty="0" smtClean="0"/>
              <a:t>Site de l’Onisep: </a:t>
            </a:r>
            <a:r>
              <a:rPr lang="fr-FR" b="1" dirty="0" smtClean="0">
                <a:hlinkClick r:id="rId2"/>
              </a:rPr>
              <a:t>https://www.horizons21.fr/</a:t>
            </a:r>
            <a:endParaRPr lang="fr-FR" b="1" dirty="0" smtClean="0"/>
          </a:p>
          <a:p>
            <a:endParaRPr lang="fr-FR" b="1" dirty="0"/>
          </a:p>
          <a:p>
            <a:r>
              <a:rPr lang="fr-FR" dirty="0" smtClean="0"/>
              <a:t>CIO de Condom: 2 Rue Anatole France 05 67 76 51 </a:t>
            </a:r>
            <a:r>
              <a:rPr lang="fr-FR" dirty="0"/>
              <a:t>8</a:t>
            </a:r>
            <a:r>
              <a:rPr lang="fr-FR" dirty="0" smtClean="0"/>
              <a:t>2</a:t>
            </a:r>
          </a:p>
          <a:p>
            <a:endParaRPr lang="fr-FR" dirty="0" smtClean="0"/>
          </a:p>
          <a:p>
            <a:r>
              <a:rPr lang="fr-FR" dirty="0" smtClean="0"/>
              <a:t>PSY EN du Lycée: M CHARDON Frédéric</a:t>
            </a:r>
          </a:p>
          <a:p>
            <a:pPr lvl="1"/>
            <a:r>
              <a:rPr lang="fr-FR" dirty="0" smtClean="0"/>
              <a:t>Présent tous les mercredis matin et jeudis après midi sur RDV</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La 1</a:t>
            </a:r>
            <a:r>
              <a:rPr lang="fr-FR" baseline="30000" dirty="0" smtClean="0"/>
              <a:t>ère</a:t>
            </a:r>
            <a:r>
              <a:rPr lang="fr-FR" dirty="0" smtClean="0"/>
              <a:t> générale</a:t>
            </a:r>
            <a:endParaRPr lang="fr-FR" dirty="0"/>
          </a:p>
        </p:txBody>
      </p:sp>
      <p:sp>
        <p:nvSpPr>
          <p:cNvPr id="3" name="Espace réservé du contenu 2"/>
          <p:cNvSpPr>
            <a:spLocks noGrp="1"/>
          </p:cNvSpPr>
          <p:nvPr>
            <p:ph idx="1"/>
          </p:nvPr>
        </p:nvSpPr>
        <p:spPr/>
        <p:txBody>
          <a:bodyPr>
            <a:normAutofit fontScale="85000" lnSpcReduction="20000"/>
          </a:bodyPr>
          <a:lstStyle/>
          <a:p>
            <a:pPr>
              <a:buNone/>
            </a:pPr>
            <a:r>
              <a:rPr lang="fr-FR" dirty="0" smtClean="0"/>
              <a:t>L’élève choisi trois Enseignements De Spécialité. </a:t>
            </a:r>
          </a:p>
          <a:p>
            <a:pPr>
              <a:buNone/>
            </a:pPr>
            <a:r>
              <a:rPr lang="fr-FR" dirty="0" smtClean="0"/>
              <a:t>Le LGT BOSSUET propose les </a:t>
            </a:r>
            <a:r>
              <a:rPr lang="fr-FR" b="1" dirty="0" smtClean="0"/>
              <a:t>EDS</a:t>
            </a:r>
            <a:r>
              <a:rPr lang="fr-FR" dirty="0" smtClean="0"/>
              <a:t> suivants:</a:t>
            </a:r>
          </a:p>
          <a:p>
            <a:endParaRPr lang="fr-FR" dirty="0" smtClean="0"/>
          </a:p>
          <a:p>
            <a:r>
              <a:rPr lang="fr-FR" dirty="0" smtClean="0"/>
              <a:t>1. Mathématiques</a:t>
            </a:r>
          </a:p>
          <a:p>
            <a:r>
              <a:rPr lang="fr-FR" dirty="0" smtClean="0"/>
              <a:t>2. Sciences  de la Vie et de la Terre</a:t>
            </a:r>
          </a:p>
          <a:p>
            <a:r>
              <a:rPr lang="fr-FR" dirty="0" smtClean="0"/>
              <a:t>3. Sciences physique et chimie</a:t>
            </a:r>
          </a:p>
          <a:p>
            <a:r>
              <a:rPr lang="fr-FR" dirty="0" smtClean="0"/>
              <a:t>4. Langue littérature culture étrangère Anglais</a:t>
            </a:r>
          </a:p>
          <a:p>
            <a:r>
              <a:rPr lang="fr-FR" dirty="0" smtClean="0"/>
              <a:t>5. Histoire Géographie Géopolitique Sciences Politiques</a:t>
            </a:r>
          </a:p>
          <a:p>
            <a:r>
              <a:rPr lang="fr-FR" dirty="0" smtClean="0"/>
              <a:t>6. Humanité Littérature Philosophie</a:t>
            </a:r>
          </a:p>
          <a:p>
            <a:r>
              <a:rPr lang="fr-FR" dirty="0" smtClean="0"/>
              <a:t>7. Sciences Economiques et Sociales</a:t>
            </a:r>
          </a:p>
          <a:p>
            <a:r>
              <a:rPr lang="fr-FR" dirty="0" smtClean="0"/>
              <a:t>8. Numérique et sciences informatiques</a:t>
            </a:r>
          </a:p>
          <a:p>
            <a:r>
              <a:rPr lang="fr-FR" b="1" dirty="0" smtClean="0"/>
              <a:t>9. Arts plastiques</a:t>
            </a:r>
          </a:p>
          <a:p>
            <a:r>
              <a:rPr lang="fr-FR" b="1" dirty="0" smtClean="0"/>
              <a:t>10 Musique</a:t>
            </a:r>
            <a:endParaRPr lang="fr-FR"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786058"/>
            <a:ext cx="8229600" cy="1143000"/>
          </a:xfrm>
        </p:spPr>
        <p:txBody>
          <a:bodyPr/>
          <a:lstStyle/>
          <a:p>
            <a:pPr algn="ctr"/>
            <a:r>
              <a:rPr lang="fr-FR" dirty="0" smtClean="0"/>
              <a:t>Questions diverses</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357166"/>
            <a:ext cx="8229600" cy="1143000"/>
          </a:xfrm>
        </p:spPr>
        <p:txBody>
          <a:bodyPr>
            <a:normAutofit fontScale="90000"/>
          </a:bodyPr>
          <a:lstStyle/>
          <a:p>
            <a:pPr algn="ctr"/>
            <a:r>
              <a:rPr lang="fr-FR" sz="4000" dirty="0" smtClean="0"/>
              <a:t>D’autres EDS existent hors LGT BOSSUET</a:t>
            </a:r>
            <a:br>
              <a:rPr lang="fr-FR" sz="4000" dirty="0" smtClean="0"/>
            </a:br>
            <a:r>
              <a:rPr lang="fr-FR" sz="2000" dirty="0" smtClean="0"/>
              <a:t>Dans la limite des places disponibles et après commission de dérogation académique</a:t>
            </a:r>
            <a:endParaRPr lang="fr-FR" sz="2000" dirty="0"/>
          </a:p>
        </p:txBody>
      </p:sp>
      <p:sp>
        <p:nvSpPr>
          <p:cNvPr id="3" name="Espace réservé du contenu 2"/>
          <p:cNvSpPr>
            <a:spLocks noGrp="1"/>
          </p:cNvSpPr>
          <p:nvPr>
            <p:ph idx="1"/>
          </p:nvPr>
        </p:nvSpPr>
        <p:spPr/>
        <p:txBody>
          <a:bodyPr>
            <a:normAutofit fontScale="92500" lnSpcReduction="20000"/>
          </a:bodyPr>
          <a:lstStyle/>
          <a:p>
            <a:r>
              <a:rPr lang="fr-FR" dirty="0" smtClean="0"/>
              <a:t>Littérature, Langues et Cultures de l’Antiquité</a:t>
            </a:r>
          </a:p>
          <a:p>
            <a:r>
              <a:rPr lang="fr-FR" dirty="0" smtClean="0"/>
              <a:t>Occitan (</a:t>
            </a:r>
            <a:r>
              <a:rPr lang="fr-FR" dirty="0" err="1" smtClean="0"/>
              <a:t>L’isle</a:t>
            </a:r>
            <a:r>
              <a:rPr lang="fr-FR" dirty="0" smtClean="0"/>
              <a:t> Jourdain)</a:t>
            </a:r>
          </a:p>
          <a:p>
            <a:r>
              <a:rPr lang="fr-FR" dirty="0" smtClean="0"/>
              <a:t>LLCE Espagnol (</a:t>
            </a:r>
            <a:r>
              <a:rPr lang="fr-FR" dirty="0" err="1" smtClean="0"/>
              <a:t>Pardailhan</a:t>
            </a:r>
            <a:r>
              <a:rPr lang="fr-FR" dirty="0" smtClean="0"/>
              <a:t> – Mirande – Nogaro)</a:t>
            </a:r>
          </a:p>
          <a:p>
            <a:r>
              <a:rPr lang="fr-FR" dirty="0" smtClean="0"/>
              <a:t>Sciences de l’ingénieur (Le Garros)</a:t>
            </a:r>
          </a:p>
          <a:p>
            <a:r>
              <a:rPr lang="fr-FR" dirty="0" smtClean="0"/>
              <a:t>Education Physique, Pratiques et Culture sportives (</a:t>
            </a:r>
            <a:r>
              <a:rPr lang="fr-FR" dirty="0" err="1" smtClean="0"/>
              <a:t>Pardailhan</a:t>
            </a:r>
            <a:r>
              <a:rPr lang="fr-FR" dirty="0" smtClean="0"/>
              <a:t>)</a:t>
            </a:r>
          </a:p>
          <a:p>
            <a:r>
              <a:rPr lang="fr-FR" dirty="0" smtClean="0"/>
              <a:t>Biologie écologie environnement (</a:t>
            </a:r>
            <a:r>
              <a:rPr lang="fr-FR" dirty="0" err="1" smtClean="0"/>
              <a:t>Legta</a:t>
            </a:r>
            <a:r>
              <a:rPr lang="fr-FR" dirty="0" smtClean="0"/>
              <a:t> de Beaulieu)</a:t>
            </a:r>
          </a:p>
          <a:p>
            <a:r>
              <a:rPr lang="fr-FR" dirty="0" smtClean="0"/>
              <a:t>Arts</a:t>
            </a:r>
          </a:p>
          <a:p>
            <a:pPr lvl="1"/>
            <a:r>
              <a:rPr lang="fr-FR" dirty="0" smtClean="0"/>
              <a:t>Du cirque (Le Garros)</a:t>
            </a:r>
          </a:p>
          <a:p>
            <a:pPr lvl="1"/>
            <a:r>
              <a:rPr lang="fr-FR" dirty="0" smtClean="0"/>
              <a:t>Cinéma – </a:t>
            </a:r>
            <a:r>
              <a:rPr lang="fr-FR" dirty="0"/>
              <a:t>Audiovisuel (Le Garros)</a:t>
            </a:r>
            <a:endParaRPr lang="fr-FR" dirty="0" smtClean="0"/>
          </a:p>
          <a:p>
            <a:pPr lvl="1"/>
            <a:r>
              <a:rPr lang="fr-FR" dirty="0" smtClean="0"/>
              <a:t>Histoire des Arts (Nogaro)</a:t>
            </a:r>
          </a:p>
          <a:p>
            <a:pPr lvl="1"/>
            <a:r>
              <a:rPr lang="fr-FR" dirty="0" smtClean="0"/>
              <a:t>Théâtre (Lectoure)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357166"/>
            <a:ext cx="8229600" cy="1143000"/>
          </a:xfrm>
        </p:spPr>
        <p:txBody>
          <a:bodyPr/>
          <a:lstStyle/>
          <a:p>
            <a:r>
              <a:rPr lang="fr-FR" dirty="0" smtClean="0"/>
              <a:t>Quelques éléments pour choisir</a:t>
            </a:r>
            <a:endParaRPr lang="fr-FR" dirty="0"/>
          </a:p>
        </p:txBody>
      </p:sp>
      <p:sp>
        <p:nvSpPr>
          <p:cNvPr id="3" name="Espace réservé du contenu 2"/>
          <p:cNvSpPr>
            <a:spLocks noGrp="1"/>
          </p:cNvSpPr>
          <p:nvPr>
            <p:ph idx="1"/>
          </p:nvPr>
        </p:nvSpPr>
        <p:spPr/>
        <p:txBody>
          <a:bodyPr>
            <a:normAutofit/>
          </a:bodyPr>
          <a:lstStyle/>
          <a:p>
            <a:r>
              <a:rPr lang="fr-FR" dirty="0" smtClean="0"/>
              <a:t>Règle numéro 1: Choisir des EDS dans lesquels l’élève est en réussite.</a:t>
            </a:r>
          </a:p>
          <a:p>
            <a:r>
              <a:rPr lang="fr-FR" dirty="0" smtClean="0"/>
              <a:t>Règle numéro 2: Réfléchir aux perspectives de poursuite d’étude post bac.</a:t>
            </a:r>
          </a:p>
          <a:p>
            <a:r>
              <a:rPr lang="fr-FR" dirty="0" smtClean="0"/>
              <a:t>Règle numéro 3: Eviter les triplettes « fantaisistes » qui rendront le parcours post bac très aléatoire.</a:t>
            </a:r>
          </a:p>
          <a:p>
            <a:r>
              <a:rPr lang="fr-FR" dirty="0" smtClean="0"/>
              <a:t>Règle numéro 4: On ne peut pas cumuler deux EDS de langues vivantes différentes ou artistiques.</a:t>
            </a:r>
          </a:p>
          <a:p>
            <a:r>
              <a:rPr lang="fr-FR" dirty="0" smtClean="0"/>
              <a:t>Règle numéro 5: Un des 3 EDS sera abandonné en fin de 1</a:t>
            </a:r>
            <a:r>
              <a:rPr lang="fr-FR" baseline="30000" dirty="0" smtClean="0"/>
              <a:t>ère</a:t>
            </a:r>
            <a:r>
              <a:rPr lang="fr-FR" dirty="0" smtClean="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142852"/>
            <a:ext cx="8229600" cy="1143000"/>
          </a:xfrm>
        </p:spPr>
        <p:txBody>
          <a:bodyPr/>
          <a:lstStyle/>
          <a:p>
            <a:pPr algn="ctr"/>
            <a:r>
              <a:rPr lang="fr-FR" dirty="0" smtClean="0"/>
              <a:t>La 1</a:t>
            </a:r>
            <a:r>
              <a:rPr lang="fr-FR" baseline="30000" dirty="0" smtClean="0"/>
              <a:t>ère</a:t>
            </a:r>
            <a:r>
              <a:rPr lang="fr-FR" dirty="0" smtClean="0"/>
              <a:t> technologique</a:t>
            </a:r>
            <a:endParaRPr lang="fr-FR" dirty="0"/>
          </a:p>
        </p:txBody>
      </p:sp>
      <p:sp>
        <p:nvSpPr>
          <p:cNvPr id="3" name="Espace réservé du contenu 2"/>
          <p:cNvSpPr>
            <a:spLocks noGrp="1"/>
          </p:cNvSpPr>
          <p:nvPr>
            <p:ph idx="1"/>
          </p:nvPr>
        </p:nvSpPr>
        <p:spPr>
          <a:xfrm>
            <a:off x="500034" y="1357298"/>
            <a:ext cx="8229600" cy="4389120"/>
          </a:xfrm>
        </p:spPr>
        <p:txBody>
          <a:bodyPr>
            <a:normAutofit fontScale="70000" lnSpcReduction="20000"/>
          </a:bodyPr>
          <a:lstStyle/>
          <a:p>
            <a:r>
              <a:rPr lang="fr-FR" dirty="0" smtClean="0"/>
              <a:t>Il existe 8 filières technologiques différentes:</a:t>
            </a:r>
          </a:p>
          <a:p>
            <a:pPr>
              <a:buNone/>
            </a:pPr>
            <a:endParaRPr lang="fr-FR" dirty="0" smtClean="0"/>
          </a:p>
          <a:p>
            <a:pPr lvl="1"/>
            <a:r>
              <a:rPr lang="fr-FR" dirty="0" smtClean="0"/>
              <a:t>ST2MD Sciences et techniques du théâtre, de la musique et de la danse</a:t>
            </a:r>
          </a:p>
          <a:p>
            <a:pPr lvl="1"/>
            <a:r>
              <a:rPr lang="fr-FR" dirty="0" smtClean="0"/>
              <a:t>ST2S Sciences et technologies de la santé et du social</a:t>
            </a:r>
          </a:p>
          <a:p>
            <a:pPr lvl="1"/>
            <a:r>
              <a:rPr lang="fr-FR" dirty="0" smtClean="0"/>
              <a:t>STAV Sciences et technologies de l'agronomie et du vivant </a:t>
            </a:r>
          </a:p>
          <a:p>
            <a:pPr lvl="1"/>
            <a:r>
              <a:rPr lang="fr-FR" b="1" dirty="0" smtClean="0"/>
              <a:t>STD2A Sciences et technologies du design et des arts appliqués</a:t>
            </a:r>
          </a:p>
          <a:p>
            <a:pPr lvl="1"/>
            <a:r>
              <a:rPr lang="fr-FR" dirty="0" smtClean="0"/>
              <a:t>STHR Sciences et technologies de l'hôtellerie et de la restauration</a:t>
            </a:r>
          </a:p>
          <a:p>
            <a:pPr lvl="1"/>
            <a:r>
              <a:rPr lang="fr-FR" dirty="0" smtClean="0"/>
              <a:t>STI2D Sciences et technologies de l'industrie et du développement durable</a:t>
            </a:r>
          </a:p>
          <a:p>
            <a:pPr lvl="1"/>
            <a:r>
              <a:rPr lang="fr-FR" dirty="0" smtClean="0"/>
              <a:t>STL Sciences et technologies de laboratoire</a:t>
            </a:r>
          </a:p>
          <a:p>
            <a:pPr lvl="2"/>
            <a:r>
              <a:rPr lang="fr-FR" dirty="0" smtClean="0"/>
              <a:t>Option Sciences Physiques et Chimie de Laboratoire</a:t>
            </a:r>
          </a:p>
          <a:p>
            <a:pPr lvl="2"/>
            <a:r>
              <a:rPr lang="fr-FR" dirty="0" smtClean="0"/>
              <a:t>Option Biologie Biochimie</a:t>
            </a:r>
          </a:p>
          <a:p>
            <a:pPr lvl="2"/>
            <a:r>
              <a:rPr lang="fr-FR" dirty="0" smtClean="0"/>
              <a:t>Option Physique chimie et mathématiques</a:t>
            </a:r>
          </a:p>
          <a:p>
            <a:pPr lvl="1"/>
            <a:r>
              <a:rPr lang="fr-FR" b="1" dirty="0" smtClean="0"/>
              <a:t>STMG Sciences et technologies du management et de la gestion</a:t>
            </a:r>
          </a:p>
          <a:p>
            <a:pPr lvl="2"/>
            <a:r>
              <a:rPr lang="fr-FR" dirty="0" smtClean="0"/>
              <a:t>Option en terminale: Ressources humaines et communication</a:t>
            </a:r>
          </a:p>
          <a:p>
            <a:pPr lvl="2"/>
            <a:r>
              <a:rPr lang="fr-FR" b="1" dirty="0" smtClean="0"/>
              <a:t>Option en terminale: Gestion finance</a:t>
            </a:r>
          </a:p>
          <a:p>
            <a:pPr lvl="2"/>
            <a:r>
              <a:rPr lang="fr-FR" b="1" dirty="0" smtClean="0"/>
              <a:t>Option en terminale: Mercatique</a:t>
            </a:r>
          </a:p>
          <a:p>
            <a:pPr lvl="2"/>
            <a:endParaRPr lang="fr-FR" b="1" dirty="0" smtClean="0"/>
          </a:p>
          <a:p>
            <a:pPr lvl="1"/>
            <a:endParaRPr lang="fr-FR" dirty="0" smtClean="0"/>
          </a:p>
          <a:p>
            <a:pPr lvl="1"/>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85728"/>
            <a:ext cx="8229600" cy="1143000"/>
          </a:xfrm>
        </p:spPr>
        <p:txBody>
          <a:bodyPr/>
          <a:lstStyle/>
          <a:p>
            <a:pPr algn="ctr"/>
            <a:r>
              <a:rPr lang="fr-FR" dirty="0" smtClean="0"/>
              <a:t>Quelques recommandations</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t>Les filières technologiques sont des filières exigeantes qui nécessitent de la rigueur, de l’investissement, du travail personnel et un projet de la part de l’élève.</a:t>
            </a:r>
          </a:p>
          <a:p>
            <a:r>
              <a:rPr lang="fr-FR" dirty="0" smtClean="0"/>
              <a:t>Il est recommandé de se renseigner au préalable sur le contenu de ces formations qui proposent des enseignements nouveaux.</a:t>
            </a:r>
          </a:p>
          <a:p>
            <a:r>
              <a:rPr lang="fr-FR" dirty="0" smtClean="0"/>
              <a:t>Il est recommandé d’effectuer un mini stage pour échanger avec les élèves et/ou avec les enseignants des spécialités proposées.</a:t>
            </a:r>
          </a:p>
          <a:p>
            <a:r>
              <a:rPr lang="fr-FR" b="1" dirty="0" smtClean="0"/>
              <a:t>Attention:</a:t>
            </a:r>
            <a:r>
              <a:rPr lang="fr-FR" dirty="0" smtClean="0"/>
              <a:t> l’affectation en filière technologique passe par la procédure </a:t>
            </a:r>
            <a:r>
              <a:rPr lang="fr-FR" dirty="0" err="1" smtClean="0"/>
              <a:t>Affelnet</a:t>
            </a:r>
            <a:r>
              <a:rPr lang="fr-FR" dirty="0" smtClean="0"/>
              <a:t>, donc sur dossier!</a:t>
            </a:r>
          </a:p>
          <a:p>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Un site incontournable</a:t>
            </a:r>
            <a:endParaRPr lang="fr-FR" dirty="0"/>
          </a:p>
        </p:txBody>
      </p:sp>
      <p:sp>
        <p:nvSpPr>
          <p:cNvPr id="3" name="Espace réservé du contenu 2"/>
          <p:cNvSpPr>
            <a:spLocks noGrp="1"/>
          </p:cNvSpPr>
          <p:nvPr>
            <p:ph idx="1"/>
          </p:nvPr>
        </p:nvSpPr>
        <p:spPr/>
        <p:txBody>
          <a:bodyPr/>
          <a:lstStyle/>
          <a:p>
            <a:pPr lvl="1" algn="ctr">
              <a:buNone/>
            </a:pPr>
            <a:endParaRPr lang="fr-FR" sz="3200" dirty="0" smtClean="0"/>
          </a:p>
          <a:p>
            <a:pPr lvl="1" algn="ctr">
              <a:buNone/>
            </a:pPr>
            <a:endParaRPr lang="fr-FR" sz="3200" dirty="0" smtClean="0"/>
          </a:p>
          <a:p>
            <a:pPr lvl="1" algn="ctr">
              <a:buNone/>
            </a:pPr>
            <a:endParaRPr lang="fr-FR" sz="3200" dirty="0" smtClean="0"/>
          </a:p>
          <a:p>
            <a:pPr lvl="1" algn="ctr">
              <a:buNone/>
            </a:pPr>
            <a:r>
              <a:rPr lang="fr-FR" sz="3200" dirty="0" smtClean="0"/>
              <a:t>https://www.horizons21.fr/</a:t>
            </a:r>
          </a:p>
          <a:p>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coef bac GT.jpg"/>
          <p:cNvPicPr>
            <a:picLocks noGrp="1" noChangeAspect="1"/>
          </p:cNvPicPr>
          <p:nvPr>
            <p:ph idx="1"/>
          </p:nvPr>
        </p:nvPicPr>
        <p:blipFill>
          <a:blip r:embed="rId2" cstate="print"/>
          <a:stretch>
            <a:fillRect/>
          </a:stretch>
        </p:blipFill>
        <p:spPr>
          <a:xfrm>
            <a:off x="500034" y="785794"/>
            <a:ext cx="8215370" cy="5538806"/>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1130</TotalTime>
  <Words>1209</Words>
  <Application>Microsoft Office PowerPoint</Application>
  <PresentationFormat>Affichage à l'écran (4:3)</PresentationFormat>
  <Paragraphs>176</Paragraphs>
  <Slides>30</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30</vt:i4>
      </vt:variant>
    </vt:vector>
  </HeadingPairs>
  <TitlesOfParts>
    <vt:vector size="35" baseType="lpstr">
      <vt:lpstr>Calibri</vt:lpstr>
      <vt:lpstr>Constantia</vt:lpstr>
      <vt:lpstr>Marianne</vt:lpstr>
      <vt:lpstr>Wingdings 2</vt:lpstr>
      <vt:lpstr>Débit</vt:lpstr>
      <vt:lpstr>Présentation PowerPoint</vt:lpstr>
      <vt:lpstr>La seconde: un palier d’orientation</vt:lpstr>
      <vt:lpstr>La 1ère générale</vt:lpstr>
      <vt:lpstr>D’autres EDS existent hors LGT BOSSUET Dans la limite des places disponibles et après commission de dérogation académique</vt:lpstr>
      <vt:lpstr>Quelques éléments pour choisir</vt:lpstr>
      <vt:lpstr>La 1ère technologique</vt:lpstr>
      <vt:lpstr>Quelques recommandations</vt:lpstr>
      <vt:lpstr>Un site incontournable</vt:lpstr>
      <vt:lpstr>Présentation PowerPoint</vt:lpstr>
      <vt:lpstr>Se réorienter en voie professionnelle</vt:lpstr>
      <vt:lpstr>Quelques conseils</vt:lpstr>
      <vt:lpstr>Une année d’échanges</vt:lpstr>
      <vt:lpstr>Présentation PowerPoint</vt:lpstr>
      <vt:lpstr>Présentation PowerPoint</vt:lpstr>
      <vt:lpstr> Le compte du représentant légal permet de faire les demandes d’orientation et de prendre connaissance de l’avis du conseil de classe.   Le compte de l’élève permet uniquement de lire les demandes indiquées et l’avis du conseil de classe.</vt:lpstr>
      <vt:lpstr>Connexion au portail Scolarité services avec mon compte EduConnect,  l’identifiant et le mot de passe  transmis par le chef d’établissement</vt:lpstr>
      <vt:lpstr>Accès aux services en ligne dans le menu Mes services</vt:lpstr>
      <vt:lpstr>Sur la page d’accueil de Scolarité services je clique sur Orientation à partir de la date indiquée par le chef d’établissement. </vt:lpstr>
      <vt:lpstr>Présentation PowerPoint</vt:lpstr>
      <vt:lpstr>Un seul des représentants légaux de l’élève peut faire la saisie des intentions.   L’accusé de réception des avis du conseil de classe pourra être fait indifféremment par l’un ou l’autre des représentants légaux.   En cas de difficulté les responsables légaux peuvent s’adresser au chef d’établissement.</vt:lpstr>
      <vt:lpstr>Les étapes sont présentées avec des conseils pour s’informer et préparer son projet d’orientation</vt:lpstr>
      <vt:lpstr>Le bouton + Ajouter une intention ouvre une pop-up qui permet la sélection d’une voie d’orientation</vt:lpstr>
      <vt:lpstr>La sélection d’une voie se fait dans l’ordre de préférence, il est possible de les modifier jusqu’à la fermeture du service en ligne Orientation à la date indiquée par le chef d’établissement. </vt:lpstr>
      <vt:lpstr>Présentation PowerPoint</vt:lpstr>
      <vt:lpstr>Le récapitulatif des demandes doit être validé pour être enregistré.</vt:lpstr>
      <vt:lpstr>Présentation PowerPoint</vt:lpstr>
      <vt:lpstr>Présentation PowerPoint</vt:lpstr>
      <vt:lpstr>Présentation PowerPoint</vt:lpstr>
      <vt:lpstr>Pour vous aider:</vt:lpstr>
      <vt:lpstr>Questions diverses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direction</dc:creator>
  <cp:lastModifiedBy>direction</cp:lastModifiedBy>
  <cp:revision>54</cp:revision>
  <cp:lastPrinted>2024-11-26T15:42:27Z</cp:lastPrinted>
  <dcterms:created xsi:type="dcterms:W3CDTF">2023-09-14T08:05:27Z</dcterms:created>
  <dcterms:modified xsi:type="dcterms:W3CDTF">2025-12-17T16:20:31Z</dcterms:modified>
</cp:coreProperties>
</file>